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5515-9BAB-4735-9686-94070BCEE028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8689-8715-44C9-897F-C83D4CB58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5515-9BAB-4735-9686-94070BCEE028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8689-8715-44C9-897F-C83D4CB58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9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5515-9BAB-4735-9686-94070BCEE028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8689-8715-44C9-897F-C83D4CB58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56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5515-9BAB-4735-9686-94070BCEE028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8689-8715-44C9-897F-C83D4CB58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6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5515-9BAB-4735-9686-94070BCEE028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8689-8715-44C9-897F-C83D4CB58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3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5515-9BAB-4735-9686-94070BCEE028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8689-8715-44C9-897F-C83D4CB58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8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5515-9BAB-4735-9686-94070BCEE028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8689-8715-44C9-897F-C83D4CB58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4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5515-9BAB-4735-9686-94070BCEE028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8689-8715-44C9-897F-C83D4CB58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0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5515-9BAB-4735-9686-94070BCEE028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8689-8715-44C9-897F-C83D4CB58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9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5515-9BAB-4735-9686-94070BCEE028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8689-8715-44C9-897F-C83D4CB58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2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5515-9BAB-4735-9686-94070BCEE028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8689-8715-44C9-897F-C83D4CB58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4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15515-9BAB-4735-9686-94070BCEE028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38689-8715-44C9-897F-C83D4CB58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1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1"/>
            <a:ext cx="9144000" cy="59400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8000" b="1" dirty="0" smtClean="0">
              <a:ln w="38100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risten ITC" panose="03050502040202030202" pitchFamily="66" charset="0"/>
            </a:endParaRPr>
          </a:p>
          <a:p>
            <a:pPr algn="ctr"/>
            <a:r>
              <a:rPr lang="en-US" sz="15000" b="1" dirty="0" smtClean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isten ITC" panose="03050502040202030202" pitchFamily="66" charset="0"/>
              </a:rPr>
              <a:t>12 Power Words</a:t>
            </a:r>
            <a:endParaRPr lang="en-US" sz="15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4384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307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121920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isten ITC" panose="03050502040202030202" pitchFamily="66" charset="0"/>
              </a:rPr>
              <a:t>Formulate</a:t>
            </a:r>
            <a:endParaRPr lang="en-US" sz="15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4384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>
              <a:latin typeface="Cooper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600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ial Rounded MT Bold" panose="020F0704030504030204" pitchFamily="34" charset="0"/>
              </a:rPr>
              <a:t>Create. </a:t>
            </a:r>
            <a:r>
              <a:rPr lang="en-US" sz="8000" b="1" u="sng" dirty="0" smtClean="0">
                <a:latin typeface="Arial Rounded MT Bold" panose="020F0704030504030204" pitchFamily="34" charset="0"/>
              </a:rPr>
              <a:t>Put together.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443" y="3987113"/>
            <a:ext cx="3294705" cy="264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799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121920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isten ITC" panose="03050502040202030202" pitchFamily="66" charset="0"/>
              </a:rPr>
              <a:t>Predict</a:t>
            </a:r>
            <a:endParaRPr lang="en-US" sz="15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4384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>
              <a:latin typeface="Cooper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6000"/>
            <a:ext cx="1219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ial Rounded MT Bold" panose="020F0704030504030204" pitchFamily="34" charset="0"/>
              </a:rPr>
              <a:t>Hypothesize. Make an</a:t>
            </a:r>
            <a:r>
              <a:rPr lang="en-US" sz="8000" b="1" u="sng" dirty="0" smtClean="0">
                <a:latin typeface="Arial Rounded MT Bold" panose="020F0704030504030204" pitchFamily="34" charset="0"/>
              </a:rPr>
              <a:t> educated (smart) guess.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331" y="4878286"/>
            <a:ext cx="1800225" cy="197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667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66" y="148281"/>
            <a:ext cx="4048125" cy="25454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"/>
            <a:ext cx="121920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isten ITC" panose="03050502040202030202" pitchFamily="66" charset="0"/>
              </a:rPr>
              <a:t>Trace</a:t>
            </a:r>
            <a:endParaRPr lang="en-US" sz="15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4384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>
              <a:latin typeface="Cooper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6000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u="sng" dirty="0" smtClean="0">
                <a:latin typeface="Arial Rounded MT Bold" panose="020F0704030504030204" pitchFamily="34" charset="0"/>
              </a:rPr>
              <a:t>Outline.</a:t>
            </a:r>
            <a:r>
              <a:rPr lang="en-US" sz="7200" dirty="0" smtClean="0">
                <a:latin typeface="Arial Rounded MT Bold" panose="020F0704030504030204" pitchFamily="34" charset="0"/>
              </a:rPr>
              <a:t> Explain the  development. </a:t>
            </a:r>
            <a:r>
              <a:rPr lang="en-US" sz="8000" b="1" u="sng" dirty="0" smtClean="0">
                <a:latin typeface="Arial Rounded MT Bold" panose="020F0704030504030204" pitchFamily="34" charset="0"/>
              </a:rPr>
              <a:t>Follow (or explain) the path.</a:t>
            </a:r>
          </a:p>
        </p:txBody>
      </p:sp>
    </p:spTree>
    <p:extLst>
      <p:ext uri="{BB962C8B-B14F-4D97-AF65-F5344CB8AC3E}">
        <p14:creationId xmlns:p14="http://schemas.microsoft.com/office/powerpoint/2010/main" val="2801821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121920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isten ITC" panose="03050502040202030202" pitchFamily="66" charset="0"/>
              </a:rPr>
              <a:t>Contrast</a:t>
            </a:r>
            <a:endParaRPr lang="en-US" sz="15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4384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>
              <a:latin typeface="Cooper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6000"/>
            <a:ext cx="1219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ial Rounded MT Bold" panose="020F0704030504030204" pitchFamily="34" charset="0"/>
              </a:rPr>
              <a:t>Tell </a:t>
            </a:r>
            <a:r>
              <a:rPr lang="en-US" sz="8000" b="1" u="sng" dirty="0" smtClean="0">
                <a:latin typeface="Arial Rounded MT Bold" panose="020F0704030504030204" pitchFamily="34" charset="0"/>
              </a:rPr>
              <a:t>all </a:t>
            </a:r>
            <a:r>
              <a:rPr lang="en-US" sz="7200" dirty="0" smtClean="0">
                <a:latin typeface="Arial Rounded MT Bold" panose="020F0704030504030204" pitchFamily="34" charset="0"/>
              </a:rPr>
              <a:t>the</a:t>
            </a:r>
            <a:r>
              <a:rPr lang="en-US" sz="8000" b="1" u="sng" dirty="0" smtClean="0">
                <a:latin typeface="Arial Rounded MT Bold" panose="020F0704030504030204" pitchFamily="34" charset="0"/>
              </a:rPr>
              <a:t> ways </a:t>
            </a:r>
            <a:r>
              <a:rPr lang="en-US" sz="7200" dirty="0" smtClean="0">
                <a:latin typeface="Arial Rounded MT Bold" panose="020F0704030504030204" pitchFamily="34" charset="0"/>
              </a:rPr>
              <a:t>they are</a:t>
            </a:r>
            <a:r>
              <a:rPr lang="en-US" sz="8000" b="1" u="sng" dirty="0" smtClean="0">
                <a:latin typeface="Arial Rounded MT Bold" panose="020F0704030504030204" pitchFamily="34" charset="0"/>
              </a:rPr>
              <a:t> different.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633" y="4923501"/>
            <a:ext cx="22860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742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1"/>
            <a:ext cx="91440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isten ITC" panose="03050502040202030202" pitchFamily="66" charset="0"/>
              </a:rPr>
              <a:t>Analyze</a:t>
            </a:r>
            <a:endParaRPr lang="en-US" sz="15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4384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>
              <a:latin typeface="Cooper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6000"/>
            <a:ext cx="12192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ial Rounded MT Bold" panose="020F0704030504030204" pitchFamily="34" charset="0"/>
              </a:rPr>
              <a:t>Break it down into parts.</a:t>
            </a:r>
          </a:p>
          <a:p>
            <a:pPr algn="ctr"/>
            <a:r>
              <a:rPr lang="en-US" sz="8000" b="1" u="sng" dirty="0" smtClean="0">
                <a:latin typeface="Arial Rounded MT Bold" panose="020F0704030504030204" pitchFamily="34" charset="0"/>
              </a:rPr>
              <a:t>Tell about the parts.</a:t>
            </a:r>
            <a:endParaRPr lang="en-US" sz="8800" b="1" u="sng" dirty="0">
              <a:latin typeface="Arial Rounded MT Bold" panose="020F07040305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812" y="4686657"/>
            <a:ext cx="2400300" cy="210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86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1"/>
            <a:ext cx="91440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isten ITC" panose="03050502040202030202" pitchFamily="66" charset="0"/>
              </a:rPr>
              <a:t>Evaluate</a:t>
            </a:r>
            <a:endParaRPr lang="en-US" sz="15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4384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>
              <a:latin typeface="Cooper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6000"/>
            <a:ext cx="12192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ial Rounded MT Bold" panose="020F0704030504030204" pitchFamily="34" charset="0"/>
              </a:rPr>
              <a:t>Tell the good AND the bad.</a:t>
            </a:r>
          </a:p>
          <a:p>
            <a:pPr algn="ctr"/>
            <a:r>
              <a:rPr lang="en-US" sz="8000" b="1" u="sng" dirty="0" smtClean="0">
                <a:latin typeface="Arial Rounded MT Bold" panose="020F0704030504030204" pitchFamily="34" charset="0"/>
              </a:rPr>
              <a:t>Judge it. </a:t>
            </a:r>
          </a:p>
          <a:p>
            <a:pPr algn="ctr"/>
            <a:endParaRPr lang="en-US" sz="8000" b="1" u="sng" dirty="0" smtClean="0">
              <a:latin typeface="Arial Rounded MT Bold" panose="020F07040305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974" y="4621555"/>
            <a:ext cx="285750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338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1"/>
            <a:ext cx="91440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isten ITC" panose="03050502040202030202" pitchFamily="66" charset="0"/>
              </a:rPr>
              <a:t>Describe</a:t>
            </a:r>
            <a:endParaRPr lang="en-US" sz="15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4384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>
              <a:latin typeface="Cooper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6000"/>
            <a:ext cx="12192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ial Rounded MT Bold" panose="020F0704030504030204" pitchFamily="34" charset="0"/>
              </a:rPr>
              <a:t>Tell me about it.</a:t>
            </a:r>
          </a:p>
          <a:p>
            <a:pPr algn="ctr"/>
            <a:r>
              <a:rPr lang="en-US" sz="8000" b="1" u="sng" dirty="0" smtClean="0">
                <a:latin typeface="Arial Rounded MT Bold" panose="020F0704030504030204" pitchFamily="34" charset="0"/>
              </a:rPr>
              <a:t>Give details about it. </a:t>
            </a:r>
            <a:r>
              <a:rPr lang="en-US" sz="7200" dirty="0" smtClean="0">
                <a:latin typeface="Arial Rounded MT Bold" panose="020F0704030504030204" pitchFamily="34" charset="0"/>
              </a:rPr>
              <a:t>Paint a picture with words.</a:t>
            </a:r>
            <a:r>
              <a:rPr lang="en-US" sz="8000" b="1" u="sng" dirty="0" smtClean="0">
                <a:latin typeface="Arial Rounded MT Bold" panose="020F0704030504030204" pitchFamily="34" charset="0"/>
              </a:rPr>
              <a:t> </a:t>
            </a:r>
            <a:endParaRPr lang="en-US" sz="8800" b="1" u="sng" dirty="0">
              <a:latin typeface="Arial Rounded MT Bold" panose="020F07040305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2109" y="1699260"/>
            <a:ext cx="1727200" cy="147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467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1"/>
            <a:ext cx="91440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isten ITC" panose="03050502040202030202" pitchFamily="66" charset="0"/>
              </a:rPr>
              <a:t>Infer</a:t>
            </a:r>
            <a:endParaRPr lang="en-US" sz="15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4384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>
              <a:latin typeface="Cooper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6000"/>
            <a:ext cx="12192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ial Rounded MT Bold" panose="020F0704030504030204" pitchFamily="34" charset="0"/>
              </a:rPr>
              <a:t>Read between the lines.</a:t>
            </a:r>
          </a:p>
          <a:p>
            <a:pPr algn="ctr"/>
            <a:r>
              <a:rPr lang="en-US" sz="8000" dirty="0" smtClean="0">
                <a:latin typeface="Arial Rounded MT Bold" panose="020F0704030504030204" pitchFamily="34" charset="0"/>
              </a:rPr>
              <a:t>What is the </a:t>
            </a:r>
            <a:r>
              <a:rPr lang="en-US" sz="8000" b="1" u="sng" dirty="0" smtClean="0">
                <a:latin typeface="Arial Rounded MT Bold" panose="020F0704030504030204" pitchFamily="34" charset="0"/>
              </a:rPr>
              <a:t>hidden meaning? </a:t>
            </a:r>
            <a:endParaRPr lang="en-US" sz="8800" b="1" u="sng" dirty="0">
              <a:latin typeface="Arial Rounded MT Bold" panose="020F07040305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530" y="4788669"/>
            <a:ext cx="2905679" cy="197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168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1"/>
            <a:ext cx="91440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isten ITC" panose="03050502040202030202" pitchFamily="66" charset="0"/>
              </a:rPr>
              <a:t>Support</a:t>
            </a:r>
            <a:endParaRPr lang="en-US" sz="15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4384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>
              <a:latin typeface="Cooper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6000"/>
            <a:ext cx="12192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ial Rounded MT Bold" panose="020F0704030504030204" pitchFamily="34" charset="0"/>
              </a:rPr>
              <a:t>Back up the information.</a:t>
            </a:r>
          </a:p>
          <a:p>
            <a:pPr algn="ctr"/>
            <a:r>
              <a:rPr lang="en-US" sz="8000" b="1" u="sng" dirty="0" smtClean="0">
                <a:latin typeface="Arial Rounded MT Bold" panose="020F0704030504030204" pitchFamily="34" charset="0"/>
              </a:rPr>
              <a:t>Prove.</a:t>
            </a:r>
            <a:r>
              <a:rPr lang="en-US" sz="8000" dirty="0" smtClean="0">
                <a:latin typeface="Arial Rounded MT Bold" panose="020F0704030504030204" pitchFamily="34" charset="0"/>
              </a:rPr>
              <a:t> </a:t>
            </a:r>
            <a:r>
              <a:rPr lang="en-US" sz="8000" b="1" u="sng" dirty="0" smtClean="0">
                <a:latin typeface="Arial Rounded MT Bold" panose="020F0704030504030204" pitchFamily="34" charset="0"/>
              </a:rPr>
              <a:t>Provide evidence.</a:t>
            </a:r>
            <a:endParaRPr lang="en-US" sz="8800" b="1" u="sng" dirty="0">
              <a:latin typeface="Arial Rounded MT Bold" panose="020F07040305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49" y="3350239"/>
            <a:ext cx="2183027" cy="3241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22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1"/>
            <a:ext cx="91440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isten ITC" panose="03050502040202030202" pitchFamily="66" charset="0"/>
              </a:rPr>
              <a:t>Explain</a:t>
            </a:r>
            <a:endParaRPr lang="en-US" sz="15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4384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>
              <a:latin typeface="Cooper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6000"/>
            <a:ext cx="12192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ial Rounded MT Bold" panose="020F0704030504030204" pitchFamily="34" charset="0"/>
              </a:rPr>
              <a:t>Teach me or show me.</a:t>
            </a:r>
          </a:p>
          <a:p>
            <a:pPr algn="ctr"/>
            <a:r>
              <a:rPr lang="en-US" sz="8000" b="1" u="sng" dirty="0" smtClean="0">
                <a:latin typeface="Arial Rounded MT Bold" panose="020F0704030504030204" pitchFamily="34" charset="0"/>
              </a:rPr>
              <a:t>Tell me the steps.</a:t>
            </a:r>
            <a:endParaRPr lang="en-US" sz="8800" b="1" u="sng" dirty="0">
              <a:latin typeface="Arial Rounded MT Bold" panose="020F07040305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683" y="4810274"/>
            <a:ext cx="238125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687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476" y="2400658"/>
            <a:ext cx="8880388" cy="305417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"/>
            <a:ext cx="121920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isten ITC" panose="03050502040202030202" pitchFamily="66" charset="0"/>
              </a:rPr>
              <a:t>Summarize</a:t>
            </a:r>
            <a:endParaRPr lang="en-US" sz="15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4384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>
              <a:latin typeface="Cooper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6000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ial Rounded MT Bold" panose="020F0704030504030204" pitchFamily="34" charset="0"/>
              </a:rPr>
              <a:t>Tell the </a:t>
            </a:r>
            <a:r>
              <a:rPr lang="en-US" sz="8000" b="1" u="sng" dirty="0" smtClean="0">
                <a:latin typeface="Arial Rounded MT Bold" panose="020F0704030504030204" pitchFamily="34" charset="0"/>
              </a:rPr>
              <a:t>main idea. </a:t>
            </a:r>
          </a:p>
          <a:p>
            <a:pPr algn="ctr"/>
            <a:r>
              <a:rPr lang="en-US" sz="7200" dirty="0" smtClean="0">
                <a:latin typeface="Arial Rounded MT Bold" panose="020F0704030504030204" pitchFamily="34" charset="0"/>
              </a:rPr>
              <a:t>Tell the </a:t>
            </a:r>
            <a:r>
              <a:rPr lang="en-US" sz="8000" b="1" u="sng" dirty="0" smtClean="0">
                <a:latin typeface="Arial Rounded MT Bold" panose="020F0704030504030204" pitchFamily="34" charset="0"/>
              </a:rPr>
              <a:t>beginning</a:t>
            </a:r>
            <a:r>
              <a:rPr lang="en-US" sz="8000" dirty="0" smtClean="0">
                <a:latin typeface="Arial Rounded MT Bold" panose="020F0704030504030204" pitchFamily="34" charset="0"/>
              </a:rPr>
              <a:t>, </a:t>
            </a:r>
            <a:r>
              <a:rPr lang="en-US" sz="8000" b="1" u="sng" dirty="0" smtClean="0">
                <a:latin typeface="Arial Rounded MT Bold" panose="020F0704030504030204" pitchFamily="34" charset="0"/>
              </a:rPr>
              <a:t>middle</a:t>
            </a:r>
            <a:r>
              <a:rPr lang="en-US" sz="8000" dirty="0" smtClean="0">
                <a:latin typeface="Arial Rounded MT Bold" panose="020F0704030504030204" pitchFamily="34" charset="0"/>
              </a:rPr>
              <a:t>, and </a:t>
            </a:r>
            <a:r>
              <a:rPr lang="en-US" sz="8000" b="1" u="sng" dirty="0" smtClean="0">
                <a:latin typeface="Arial Rounded MT Bold" panose="020F0704030504030204" pitchFamily="34" charset="0"/>
              </a:rPr>
              <a:t>the end</a:t>
            </a:r>
            <a:r>
              <a:rPr lang="en-US" sz="8000" dirty="0" smtClean="0">
                <a:latin typeface="Arial Rounded MT Bold" panose="020F0704030504030204" pitchFamily="34" charset="0"/>
              </a:rPr>
              <a:t>.</a:t>
            </a:r>
            <a:endParaRPr lang="en-US" sz="8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131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121920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isten ITC" panose="03050502040202030202" pitchFamily="66" charset="0"/>
              </a:rPr>
              <a:t>Compare</a:t>
            </a:r>
            <a:endParaRPr lang="en-US" sz="15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4384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>
              <a:latin typeface="Cooper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6000"/>
            <a:ext cx="1219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ial Rounded MT Bold" panose="020F0704030504030204" pitchFamily="34" charset="0"/>
              </a:rPr>
              <a:t>Tell </a:t>
            </a:r>
            <a:r>
              <a:rPr lang="en-US" sz="8000" b="1" u="sng" dirty="0" smtClean="0">
                <a:latin typeface="Arial Rounded MT Bold" panose="020F0704030504030204" pitchFamily="34" charset="0"/>
              </a:rPr>
              <a:t>all </a:t>
            </a:r>
            <a:r>
              <a:rPr lang="en-US" sz="7200" dirty="0" smtClean="0">
                <a:latin typeface="Arial Rounded MT Bold" panose="020F0704030504030204" pitchFamily="34" charset="0"/>
              </a:rPr>
              <a:t>the</a:t>
            </a:r>
            <a:r>
              <a:rPr lang="en-US" sz="8000" b="1" u="sng" dirty="0" smtClean="0">
                <a:latin typeface="Arial Rounded MT Bold" panose="020F0704030504030204" pitchFamily="34" charset="0"/>
              </a:rPr>
              <a:t> ways </a:t>
            </a:r>
            <a:r>
              <a:rPr lang="en-US" sz="7200" dirty="0" smtClean="0">
                <a:latin typeface="Arial Rounded MT Bold" panose="020F0704030504030204" pitchFamily="34" charset="0"/>
              </a:rPr>
              <a:t>they are the</a:t>
            </a:r>
            <a:r>
              <a:rPr lang="en-US" sz="8000" b="1" u="sng" dirty="0" smtClean="0">
                <a:latin typeface="Arial Rounded MT Bold" panose="020F0704030504030204" pitchFamily="34" charset="0"/>
              </a:rPr>
              <a:t> same.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881" y="3387321"/>
            <a:ext cx="3356275" cy="336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78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145</Words>
  <Application>Microsoft Office PowerPoint</Application>
  <PresentationFormat>Widescreen</PresentationFormat>
  <Paragraphs>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Rounded MT Bold</vt:lpstr>
      <vt:lpstr>Calibri</vt:lpstr>
      <vt:lpstr>Calibri Light</vt:lpstr>
      <vt:lpstr>Cooper Black</vt:lpstr>
      <vt:lpstr>Kristen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Riggs</dc:creator>
  <cp:lastModifiedBy>Jamie Hayes</cp:lastModifiedBy>
  <cp:revision>13</cp:revision>
  <cp:lastPrinted>2017-07-27T17:49:31Z</cp:lastPrinted>
  <dcterms:created xsi:type="dcterms:W3CDTF">2016-07-22T01:07:15Z</dcterms:created>
  <dcterms:modified xsi:type="dcterms:W3CDTF">2017-07-27T23:17:03Z</dcterms:modified>
</cp:coreProperties>
</file>