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4"/>
  </p:sldMasterIdLst>
  <p:sldIdLst>
    <p:sldId id="294" r:id="rId5"/>
    <p:sldId id="308" r:id="rId6"/>
    <p:sldId id="296" r:id="rId7"/>
    <p:sldId id="297" r:id="rId8"/>
    <p:sldId id="309" r:id="rId9"/>
    <p:sldId id="310" r:id="rId10"/>
    <p:sldId id="299" r:id="rId11"/>
    <p:sldId id="302" r:id="rId12"/>
    <p:sldId id="303" r:id="rId13"/>
    <p:sldId id="305" r:id="rId14"/>
    <p:sldId id="304" r:id="rId15"/>
    <p:sldId id="306" r:id="rId16"/>
    <p:sldId id="307" r:id="rId17"/>
    <p:sldId id="31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svg"/><Relationship Id="rId1" Type="http://schemas.openxmlformats.org/officeDocument/2006/relationships/image" Target="../media/image7.png"/><Relationship Id="rId6" Type="http://schemas.openxmlformats.org/officeDocument/2006/relationships/image" Target="../media/image6.svg"/><Relationship Id="rId5" Type="http://schemas.openxmlformats.org/officeDocument/2006/relationships/image" Target="../media/image9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0EBCCA-CC76-488E-A195-AF438301217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A5AFEB9-6235-4F76-A65A-1FA9A6CB4166}">
      <dgm:prSet/>
      <dgm:spPr/>
      <dgm:t>
        <a:bodyPr/>
        <a:lstStyle/>
        <a:p>
          <a:r>
            <a:rPr lang="en-US"/>
            <a:t>Read your independent book.</a:t>
          </a:r>
        </a:p>
      </dgm:t>
    </dgm:pt>
    <dgm:pt modelId="{07E376D1-EDF0-4CF5-BDFE-C702CB2512E4}" type="parTrans" cxnId="{EBC93DAA-EBD8-435B-B3F8-CFA1E9A5114F}">
      <dgm:prSet/>
      <dgm:spPr/>
      <dgm:t>
        <a:bodyPr/>
        <a:lstStyle/>
        <a:p>
          <a:endParaRPr lang="en-US"/>
        </a:p>
      </dgm:t>
    </dgm:pt>
    <dgm:pt modelId="{FDCB69D7-9539-4298-95C2-CAB3FA7C7840}" type="sibTrans" cxnId="{EBC93DAA-EBD8-435B-B3F8-CFA1E9A5114F}">
      <dgm:prSet/>
      <dgm:spPr/>
      <dgm:t>
        <a:bodyPr/>
        <a:lstStyle/>
        <a:p>
          <a:endParaRPr lang="en-US"/>
        </a:p>
      </dgm:t>
    </dgm:pt>
    <dgm:pt modelId="{EA4A6B39-26E3-4ECB-A634-0BE063EB9827}">
      <dgm:prSet/>
      <dgm:spPr/>
      <dgm:t>
        <a:bodyPr/>
        <a:lstStyle/>
        <a:p>
          <a:r>
            <a:rPr lang="en-US"/>
            <a:t>Complete the reading survey in GoogleClassroom.</a:t>
          </a:r>
        </a:p>
      </dgm:t>
    </dgm:pt>
    <dgm:pt modelId="{936F1094-9156-4281-BA9D-A2DA51A7946B}" type="parTrans" cxnId="{8CDD9C85-E89D-4F4E-B58B-CA2B46C9D137}">
      <dgm:prSet/>
      <dgm:spPr/>
      <dgm:t>
        <a:bodyPr/>
        <a:lstStyle/>
        <a:p>
          <a:endParaRPr lang="en-US"/>
        </a:p>
      </dgm:t>
    </dgm:pt>
    <dgm:pt modelId="{60480ED9-387D-4662-8420-C366D8B2388B}" type="sibTrans" cxnId="{8CDD9C85-E89D-4F4E-B58B-CA2B46C9D137}">
      <dgm:prSet/>
      <dgm:spPr/>
      <dgm:t>
        <a:bodyPr/>
        <a:lstStyle/>
        <a:p>
          <a:endParaRPr lang="en-US"/>
        </a:p>
      </dgm:t>
    </dgm:pt>
    <dgm:pt modelId="{E81EC265-FB36-45F9-AA15-E51794558574}">
      <dgm:prSet/>
      <dgm:spPr/>
      <dgm:t>
        <a:bodyPr/>
        <a:lstStyle/>
        <a:p>
          <a:r>
            <a:rPr lang="en-US"/>
            <a:t>Teacher-Student Reading Conferences</a:t>
          </a:r>
        </a:p>
      </dgm:t>
    </dgm:pt>
    <dgm:pt modelId="{DA641832-223A-44ED-B0BB-6C4A00F376B7}" type="parTrans" cxnId="{42ABF21F-D103-49A0-ABF0-E892F1FC4433}">
      <dgm:prSet/>
      <dgm:spPr/>
      <dgm:t>
        <a:bodyPr/>
        <a:lstStyle/>
        <a:p>
          <a:endParaRPr lang="en-US"/>
        </a:p>
      </dgm:t>
    </dgm:pt>
    <dgm:pt modelId="{3A6FCCD5-4588-494E-92FD-B49D3DD1491C}" type="sibTrans" cxnId="{42ABF21F-D103-49A0-ABF0-E892F1FC4433}">
      <dgm:prSet/>
      <dgm:spPr/>
      <dgm:t>
        <a:bodyPr/>
        <a:lstStyle/>
        <a:p>
          <a:endParaRPr lang="en-US"/>
        </a:p>
      </dgm:t>
    </dgm:pt>
    <dgm:pt modelId="{039575CD-3E8D-4E99-BB4F-08FDEBBFE1B3}" type="pres">
      <dgm:prSet presAssocID="{600EBCCA-CC76-488E-A195-AF438301217B}" presName="root" presStyleCnt="0">
        <dgm:presLayoutVars>
          <dgm:dir/>
          <dgm:resizeHandles val="exact"/>
        </dgm:presLayoutVars>
      </dgm:prSet>
      <dgm:spPr/>
    </dgm:pt>
    <dgm:pt modelId="{00DA2FF7-866F-465A-9E65-8A2FED99A86B}" type="pres">
      <dgm:prSet presAssocID="{5A5AFEB9-6235-4F76-A65A-1FA9A6CB4166}" presName="compNode" presStyleCnt="0"/>
      <dgm:spPr/>
    </dgm:pt>
    <dgm:pt modelId="{2513788B-5551-4F12-969A-28486DF135CD}" type="pres">
      <dgm:prSet presAssocID="{5A5AFEB9-6235-4F76-A65A-1FA9A6CB4166}" presName="bgRect" presStyleLbl="bgShp" presStyleIdx="0" presStyleCnt="3"/>
      <dgm:spPr/>
    </dgm:pt>
    <dgm:pt modelId="{3377E60F-AD04-4B48-AC14-F951F458CBE1}" type="pres">
      <dgm:prSet presAssocID="{5A5AFEB9-6235-4F76-A65A-1FA9A6CB416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A191A442-1C78-44D2-8621-7E172B744A12}" type="pres">
      <dgm:prSet presAssocID="{5A5AFEB9-6235-4F76-A65A-1FA9A6CB4166}" presName="spaceRect" presStyleCnt="0"/>
      <dgm:spPr/>
    </dgm:pt>
    <dgm:pt modelId="{4519E1D8-0BE8-4EAB-AB02-13B31C862785}" type="pres">
      <dgm:prSet presAssocID="{5A5AFEB9-6235-4F76-A65A-1FA9A6CB4166}" presName="parTx" presStyleLbl="revTx" presStyleIdx="0" presStyleCnt="3">
        <dgm:presLayoutVars>
          <dgm:chMax val="0"/>
          <dgm:chPref val="0"/>
        </dgm:presLayoutVars>
      </dgm:prSet>
      <dgm:spPr/>
    </dgm:pt>
    <dgm:pt modelId="{37B38DFD-61DD-4312-AF19-EB4CE8487627}" type="pres">
      <dgm:prSet presAssocID="{FDCB69D7-9539-4298-95C2-CAB3FA7C7840}" presName="sibTrans" presStyleCnt="0"/>
      <dgm:spPr/>
    </dgm:pt>
    <dgm:pt modelId="{010678E4-E81A-4394-9A6B-8BC901D652B6}" type="pres">
      <dgm:prSet presAssocID="{EA4A6B39-26E3-4ECB-A634-0BE063EB9827}" presName="compNode" presStyleCnt="0"/>
      <dgm:spPr/>
    </dgm:pt>
    <dgm:pt modelId="{1F6455E1-982E-4DBE-AD47-B46D6075665B}" type="pres">
      <dgm:prSet presAssocID="{EA4A6B39-26E3-4ECB-A634-0BE063EB9827}" presName="bgRect" presStyleLbl="bgShp" presStyleIdx="1" presStyleCnt="3"/>
      <dgm:spPr/>
    </dgm:pt>
    <dgm:pt modelId="{CDDF7F35-4550-45A0-A880-40034FD4124F}" type="pres">
      <dgm:prSet presAssocID="{EA4A6B39-26E3-4ECB-A634-0BE063EB982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 on Shelf"/>
        </a:ext>
      </dgm:extLst>
    </dgm:pt>
    <dgm:pt modelId="{71CFC2A6-03D4-4B20-B7DC-905829CAA063}" type="pres">
      <dgm:prSet presAssocID="{EA4A6B39-26E3-4ECB-A634-0BE063EB9827}" presName="spaceRect" presStyleCnt="0"/>
      <dgm:spPr/>
    </dgm:pt>
    <dgm:pt modelId="{9EE0AD38-5015-4CC6-A2F9-10465A013834}" type="pres">
      <dgm:prSet presAssocID="{EA4A6B39-26E3-4ECB-A634-0BE063EB9827}" presName="parTx" presStyleLbl="revTx" presStyleIdx="1" presStyleCnt="3">
        <dgm:presLayoutVars>
          <dgm:chMax val="0"/>
          <dgm:chPref val="0"/>
        </dgm:presLayoutVars>
      </dgm:prSet>
      <dgm:spPr/>
    </dgm:pt>
    <dgm:pt modelId="{42220CE2-87B5-46FE-A102-AAF7B2B5115B}" type="pres">
      <dgm:prSet presAssocID="{60480ED9-387D-4662-8420-C366D8B2388B}" presName="sibTrans" presStyleCnt="0"/>
      <dgm:spPr/>
    </dgm:pt>
    <dgm:pt modelId="{8E3F2F4C-AEE2-4658-8D62-3CBB033BB730}" type="pres">
      <dgm:prSet presAssocID="{E81EC265-FB36-45F9-AA15-E51794558574}" presName="compNode" presStyleCnt="0"/>
      <dgm:spPr/>
    </dgm:pt>
    <dgm:pt modelId="{A0C82C05-9A19-493D-A601-6773BBE4AD6E}" type="pres">
      <dgm:prSet presAssocID="{E81EC265-FB36-45F9-AA15-E51794558574}" presName="bgRect" presStyleLbl="bgShp" presStyleIdx="2" presStyleCnt="3"/>
      <dgm:spPr/>
    </dgm:pt>
    <dgm:pt modelId="{FA89B517-46DD-4ADC-8490-121DAE49AFC4}" type="pres">
      <dgm:prSet presAssocID="{E81EC265-FB36-45F9-AA15-E5179455857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EED4657E-3982-4448-B501-74DF5AC81D3D}" type="pres">
      <dgm:prSet presAssocID="{E81EC265-FB36-45F9-AA15-E51794558574}" presName="spaceRect" presStyleCnt="0"/>
      <dgm:spPr/>
    </dgm:pt>
    <dgm:pt modelId="{9C2303F2-3F49-45C6-A73F-881D6D5EF332}" type="pres">
      <dgm:prSet presAssocID="{E81EC265-FB36-45F9-AA15-E5179455857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D08E014-C0A3-4374-85B3-EC70640AD02C}" type="presOf" srcId="{EA4A6B39-26E3-4ECB-A634-0BE063EB9827}" destId="{9EE0AD38-5015-4CC6-A2F9-10465A013834}" srcOrd="0" destOrd="0" presId="urn:microsoft.com/office/officeart/2018/2/layout/IconVerticalSolidList"/>
    <dgm:cxn modelId="{42ABF21F-D103-49A0-ABF0-E892F1FC4433}" srcId="{600EBCCA-CC76-488E-A195-AF438301217B}" destId="{E81EC265-FB36-45F9-AA15-E51794558574}" srcOrd="2" destOrd="0" parTransId="{DA641832-223A-44ED-B0BB-6C4A00F376B7}" sibTransId="{3A6FCCD5-4588-494E-92FD-B49D3DD1491C}"/>
    <dgm:cxn modelId="{9D05594D-FAB6-4C18-9E78-B05596A0525F}" type="presOf" srcId="{E81EC265-FB36-45F9-AA15-E51794558574}" destId="{9C2303F2-3F49-45C6-A73F-881D6D5EF332}" srcOrd="0" destOrd="0" presId="urn:microsoft.com/office/officeart/2018/2/layout/IconVerticalSolidList"/>
    <dgm:cxn modelId="{8CDD9C85-E89D-4F4E-B58B-CA2B46C9D137}" srcId="{600EBCCA-CC76-488E-A195-AF438301217B}" destId="{EA4A6B39-26E3-4ECB-A634-0BE063EB9827}" srcOrd="1" destOrd="0" parTransId="{936F1094-9156-4281-BA9D-A2DA51A7946B}" sibTransId="{60480ED9-387D-4662-8420-C366D8B2388B}"/>
    <dgm:cxn modelId="{2D2733A5-0408-413F-9637-1F2FE88306A4}" type="presOf" srcId="{600EBCCA-CC76-488E-A195-AF438301217B}" destId="{039575CD-3E8D-4E99-BB4F-08FDEBBFE1B3}" srcOrd="0" destOrd="0" presId="urn:microsoft.com/office/officeart/2018/2/layout/IconVerticalSolidList"/>
    <dgm:cxn modelId="{EBC93DAA-EBD8-435B-B3F8-CFA1E9A5114F}" srcId="{600EBCCA-CC76-488E-A195-AF438301217B}" destId="{5A5AFEB9-6235-4F76-A65A-1FA9A6CB4166}" srcOrd="0" destOrd="0" parTransId="{07E376D1-EDF0-4CF5-BDFE-C702CB2512E4}" sibTransId="{FDCB69D7-9539-4298-95C2-CAB3FA7C7840}"/>
    <dgm:cxn modelId="{D826E0C6-01CC-41A4-AC65-DFAE07C11551}" type="presOf" srcId="{5A5AFEB9-6235-4F76-A65A-1FA9A6CB4166}" destId="{4519E1D8-0BE8-4EAB-AB02-13B31C862785}" srcOrd="0" destOrd="0" presId="urn:microsoft.com/office/officeart/2018/2/layout/IconVerticalSolidList"/>
    <dgm:cxn modelId="{8E5FEFA3-0E1D-4EEC-BF98-F3B8C97F6CC0}" type="presParOf" srcId="{039575CD-3E8D-4E99-BB4F-08FDEBBFE1B3}" destId="{00DA2FF7-866F-465A-9E65-8A2FED99A86B}" srcOrd="0" destOrd="0" presId="urn:microsoft.com/office/officeart/2018/2/layout/IconVerticalSolidList"/>
    <dgm:cxn modelId="{C21B141A-73F9-4BE0-9390-A43B2FD2C710}" type="presParOf" srcId="{00DA2FF7-866F-465A-9E65-8A2FED99A86B}" destId="{2513788B-5551-4F12-969A-28486DF135CD}" srcOrd="0" destOrd="0" presId="urn:microsoft.com/office/officeart/2018/2/layout/IconVerticalSolidList"/>
    <dgm:cxn modelId="{70FAD6C9-EE5C-4FF7-9D10-7A47B2B998ED}" type="presParOf" srcId="{00DA2FF7-866F-465A-9E65-8A2FED99A86B}" destId="{3377E60F-AD04-4B48-AC14-F951F458CBE1}" srcOrd="1" destOrd="0" presId="urn:microsoft.com/office/officeart/2018/2/layout/IconVerticalSolidList"/>
    <dgm:cxn modelId="{84377ED8-5450-4BD4-A64B-E4EC4553AE54}" type="presParOf" srcId="{00DA2FF7-866F-465A-9E65-8A2FED99A86B}" destId="{A191A442-1C78-44D2-8621-7E172B744A12}" srcOrd="2" destOrd="0" presId="urn:microsoft.com/office/officeart/2018/2/layout/IconVerticalSolidList"/>
    <dgm:cxn modelId="{51A55490-A802-442D-9132-F51C2120B75E}" type="presParOf" srcId="{00DA2FF7-866F-465A-9E65-8A2FED99A86B}" destId="{4519E1D8-0BE8-4EAB-AB02-13B31C862785}" srcOrd="3" destOrd="0" presId="urn:microsoft.com/office/officeart/2018/2/layout/IconVerticalSolidList"/>
    <dgm:cxn modelId="{2C317464-E36C-4135-9D3C-3F4F9474ED3A}" type="presParOf" srcId="{039575CD-3E8D-4E99-BB4F-08FDEBBFE1B3}" destId="{37B38DFD-61DD-4312-AF19-EB4CE8487627}" srcOrd="1" destOrd="0" presId="urn:microsoft.com/office/officeart/2018/2/layout/IconVerticalSolidList"/>
    <dgm:cxn modelId="{A6886B6C-E9D4-451C-BF79-BAB80EF8A9D5}" type="presParOf" srcId="{039575CD-3E8D-4E99-BB4F-08FDEBBFE1B3}" destId="{010678E4-E81A-4394-9A6B-8BC901D652B6}" srcOrd="2" destOrd="0" presId="urn:microsoft.com/office/officeart/2018/2/layout/IconVerticalSolidList"/>
    <dgm:cxn modelId="{55A33B38-99E7-4508-A006-AF35161218D6}" type="presParOf" srcId="{010678E4-E81A-4394-9A6B-8BC901D652B6}" destId="{1F6455E1-982E-4DBE-AD47-B46D6075665B}" srcOrd="0" destOrd="0" presId="urn:microsoft.com/office/officeart/2018/2/layout/IconVerticalSolidList"/>
    <dgm:cxn modelId="{8395B629-50A8-4278-B48F-7892F69F34A2}" type="presParOf" srcId="{010678E4-E81A-4394-9A6B-8BC901D652B6}" destId="{CDDF7F35-4550-45A0-A880-40034FD4124F}" srcOrd="1" destOrd="0" presId="urn:microsoft.com/office/officeart/2018/2/layout/IconVerticalSolidList"/>
    <dgm:cxn modelId="{8E574685-8A7F-4B1F-88EC-243C89AA1DED}" type="presParOf" srcId="{010678E4-E81A-4394-9A6B-8BC901D652B6}" destId="{71CFC2A6-03D4-4B20-B7DC-905829CAA063}" srcOrd="2" destOrd="0" presId="urn:microsoft.com/office/officeart/2018/2/layout/IconVerticalSolidList"/>
    <dgm:cxn modelId="{D8C36CE7-3A8D-4079-B9E5-995491561CE0}" type="presParOf" srcId="{010678E4-E81A-4394-9A6B-8BC901D652B6}" destId="{9EE0AD38-5015-4CC6-A2F9-10465A013834}" srcOrd="3" destOrd="0" presId="urn:microsoft.com/office/officeart/2018/2/layout/IconVerticalSolidList"/>
    <dgm:cxn modelId="{BFA71B10-0CDB-44CA-A197-C7C66184ED1C}" type="presParOf" srcId="{039575CD-3E8D-4E99-BB4F-08FDEBBFE1B3}" destId="{42220CE2-87B5-46FE-A102-AAF7B2B5115B}" srcOrd="3" destOrd="0" presId="urn:microsoft.com/office/officeart/2018/2/layout/IconVerticalSolidList"/>
    <dgm:cxn modelId="{273E19BF-30E2-4CFD-AFE3-B40C2FFD1853}" type="presParOf" srcId="{039575CD-3E8D-4E99-BB4F-08FDEBBFE1B3}" destId="{8E3F2F4C-AEE2-4658-8D62-3CBB033BB730}" srcOrd="4" destOrd="0" presId="urn:microsoft.com/office/officeart/2018/2/layout/IconVerticalSolidList"/>
    <dgm:cxn modelId="{742AAF40-AE6E-4317-B0F5-F41489078621}" type="presParOf" srcId="{8E3F2F4C-AEE2-4658-8D62-3CBB033BB730}" destId="{A0C82C05-9A19-493D-A601-6773BBE4AD6E}" srcOrd="0" destOrd="0" presId="urn:microsoft.com/office/officeart/2018/2/layout/IconVerticalSolidList"/>
    <dgm:cxn modelId="{51E9F28C-333B-4EE0-BE97-7B5402CFC190}" type="presParOf" srcId="{8E3F2F4C-AEE2-4658-8D62-3CBB033BB730}" destId="{FA89B517-46DD-4ADC-8490-121DAE49AFC4}" srcOrd="1" destOrd="0" presId="urn:microsoft.com/office/officeart/2018/2/layout/IconVerticalSolidList"/>
    <dgm:cxn modelId="{63733DAF-45E8-4D6C-9457-7A41289059DE}" type="presParOf" srcId="{8E3F2F4C-AEE2-4658-8D62-3CBB033BB730}" destId="{EED4657E-3982-4448-B501-74DF5AC81D3D}" srcOrd="2" destOrd="0" presId="urn:microsoft.com/office/officeart/2018/2/layout/IconVerticalSolidList"/>
    <dgm:cxn modelId="{4599E9ED-3908-4C57-9696-223B5D872CF2}" type="presParOf" srcId="{8E3F2F4C-AEE2-4658-8D62-3CBB033BB730}" destId="{9C2303F2-3F49-45C6-A73F-881D6D5EF33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13788B-5551-4F12-969A-28486DF135CD}">
      <dsp:nvSpPr>
        <dsp:cNvPr id="0" name=""/>
        <dsp:cNvSpPr/>
      </dsp:nvSpPr>
      <dsp:spPr>
        <a:xfrm>
          <a:off x="0" y="607"/>
          <a:ext cx="6628804" cy="14223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77E60F-AD04-4B48-AC14-F951F458CBE1}">
      <dsp:nvSpPr>
        <dsp:cNvPr id="0" name=""/>
        <dsp:cNvSpPr/>
      </dsp:nvSpPr>
      <dsp:spPr>
        <a:xfrm>
          <a:off x="430272" y="320645"/>
          <a:ext cx="782314" cy="7823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19E1D8-0BE8-4EAB-AB02-13B31C862785}">
      <dsp:nvSpPr>
        <dsp:cNvPr id="0" name=""/>
        <dsp:cNvSpPr/>
      </dsp:nvSpPr>
      <dsp:spPr>
        <a:xfrm>
          <a:off x="1642860" y="607"/>
          <a:ext cx="4985943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Read your independent book.</a:t>
          </a:r>
        </a:p>
      </dsp:txBody>
      <dsp:txXfrm>
        <a:off x="1642860" y="607"/>
        <a:ext cx="4985943" cy="1422390"/>
      </dsp:txXfrm>
    </dsp:sp>
    <dsp:sp modelId="{1F6455E1-982E-4DBE-AD47-B46D6075665B}">
      <dsp:nvSpPr>
        <dsp:cNvPr id="0" name=""/>
        <dsp:cNvSpPr/>
      </dsp:nvSpPr>
      <dsp:spPr>
        <a:xfrm>
          <a:off x="0" y="1778595"/>
          <a:ext cx="6628804" cy="14223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DF7F35-4550-45A0-A880-40034FD4124F}">
      <dsp:nvSpPr>
        <dsp:cNvPr id="0" name=""/>
        <dsp:cNvSpPr/>
      </dsp:nvSpPr>
      <dsp:spPr>
        <a:xfrm>
          <a:off x="430272" y="2098633"/>
          <a:ext cx="782314" cy="7823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E0AD38-5015-4CC6-A2F9-10465A013834}">
      <dsp:nvSpPr>
        <dsp:cNvPr id="0" name=""/>
        <dsp:cNvSpPr/>
      </dsp:nvSpPr>
      <dsp:spPr>
        <a:xfrm>
          <a:off x="1642860" y="1778595"/>
          <a:ext cx="4985943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Complete the reading survey in GoogleClassroom.</a:t>
          </a:r>
        </a:p>
      </dsp:txBody>
      <dsp:txXfrm>
        <a:off x="1642860" y="1778595"/>
        <a:ext cx="4985943" cy="1422390"/>
      </dsp:txXfrm>
    </dsp:sp>
    <dsp:sp modelId="{A0C82C05-9A19-493D-A601-6773BBE4AD6E}">
      <dsp:nvSpPr>
        <dsp:cNvPr id="0" name=""/>
        <dsp:cNvSpPr/>
      </dsp:nvSpPr>
      <dsp:spPr>
        <a:xfrm>
          <a:off x="0" y="3556583"/>
          <a:ext cx="6628804" cy="142239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9B517-46DD-4ADC-8490-121DAE49AFC4}">
      <dsp:nvSpPr>
        <dsp:cNvPr id="0" name=""/>
        <dsp:cNvSpPr/>
      </dsp:nvSpPr>
      <dsp:spPr>
        <a:xfrm>
          <a:off x="430272" y="3876620"/>
          <a:ext cx="782314" cy="7823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2303F2-3F49-45C6-A73F-881D6D5EF332}">
      <dsp:nvSpPr>
        <dsp:cNvPr id="0" name=""/>
        <dsp:cNvSpPr/>
      </dsp:nvSpPr>
      <dsp:spPr>
        <a:xfrm>
          <a:off x="1642860" y="3556583"/>
          <a:ext cx="4985943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Teacher-Student Reading Conferences</a:t>
          </a:r>
        </a:p>
      </dsp:txBody>
      <dsp:txXfrm>
        <a:off x="1642860" y="3556583"/>
        <a:ext cx="4985943" cy="1422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318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1522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652354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9992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567457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63211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83713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2173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3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00030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84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46069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70321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71361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74558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2711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846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492B3-7141-4049-9828-D383FF8AC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/>
              <a:t>Independent Reading 10 Minutes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EC8AECD-F933-493D-BCD8-A72129370B5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2413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558DA5-90D7-439D-B069-15AC66CDE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Explain the similarities and differences in each article’s point of view about the incident and the rescue of the passengers.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A7F712-36F7-464F-AB37-6FFD17A27A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412636" cy="38807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/>
              <a:t>Transition into ANSWER for second article and CITE text evidence.</a:t>
            </a:r>
          </a:p>
          <a:p>
            <a:pPr marL="0" indent="0">
              <a:buNone/>
            </a:pPr>
            <a:r>
              <a:rPr lang="en-US" sz="2400" dirty="0"/>
              <a:t>This point of view is different than the point of view in </a:t>
            </a:r>
            <a:r>
              <a:rPr lang="en-US" sz="2400" dirty="0">
                <a:solidFill>
                  <a:srgbClr val="FF0000"/>
                </a:solidFill>
              </a:rPr>
              <a:t>__(article name)_____. </a:t>
            </a:r>
            <a:r>
              <a:rPr lang="en-US" sz="2400" dirty="0"/>
              <a:t>The point of view in this second article is </a:t>
            </a:r>
            <a:r>
              <a:rPr lang="en-US" sz="2400" dirty="0">
                <a:solidFill>
                  <a:srgbClr val="FF0000"/>
                </a:solidFill>
              </a:rPr>
              <a:t>_______.</a:t>
            </a:r>
            <a:r>
              <a:rPr lang="en-US" sz="2400" dirty="0"/>
              <a:t> According to the text </a:t>
            </a:r>
            <a:r>
              <a:rPr lang="en-US" sz="2400" dirty="0">
                <a:solidFill>
                  <a:srgbClr val="FF0000"/>
                </a:solidFill>
              </a:rPr>
              <a:t>__(quote)__. </a:t>
            </a:r>
            <a:r>
              <a:rPr lang="en-US" sz="2400" dirty="0"/>
              <a:t>This leads me to infer that </a:t>
            </a:r>
            <a:r>
              <a:rPr lang="en-US" sz="2400" dirty="0">
                <a:solidFill>
                  <a:srgbClr val="FF0000"/>
                </a:solidFill>
              </a:rPr>
              <a:t>___(explanation/analysis)__.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698F26-5BC5-4E9B-919B-1C662583A7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400" b="1" dirty="0">
                <a:solidFill>
                  <a:srgbClr val="FF0000"/>
                </a:solidFill>
              </a:rPr>
              <a:t>W-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What is the author’s purpose?</a:t>
            </a:r>
            <a:r>
              <a:rPr lang="en-US" dirty="0"/>
              <a:t> </a:t>
            </a:r>
            <a:r>
              <a:rPr lang="en-US" b="1" dirty="0"/>
              <a:t>  </a:t>
            </a:r>
            <a:endParaRPr lang="en-US" dirty="0"/>
          </a:p>
          <a:p>
            <a:pPr marL="0" indent="0" fontAlgn="base">
              <a:buNone/>
            </a:pPr>
            <a:r>
              <a:rPr lang="en-US" sz="2400" b="1" dirty="0">
                <a:solidFill>
                  <a:srgbClr val="FF0000"/>
                </a:solidFill>
              </a:rPr>
              <a:t>O- </a:t>
            </a:r>
            <a:r>
              <a:rPr lang="en-US" b="1" dirty="0"/>
              <a:t>What is </a:t>
            </a:r>
            <a:r>
              <a:rPr lang="en-US" b="1" i="1" dirty="0"/>
              <a:t>only</a:t>
            </a:r>
            <a:r>
              <a:rPr lang="en-US" b="1" dirty="0"/>
              <a:t> in this article?</a:t>
            </a:r>
            <a:r>
              <a:rPr lang="en-US" dirty="0"/>
              <a:t> </a:t>
            </a:r>
          </a:p>
          <a:p>
            <a:pPr fontAlgn="base"/>
            <a:r>
              <a:rPr lang="en-US" b="1" dirty="0"/>
              <a:t>What detail is only found in this article? (Include a quote.) </a:t>
            </a:r>
            <a:r>
              <a:rPr lang="en-US" dirty="0"/>
              <a:t> </a:t>
            </a:r>
          </a:p>
          <a:p>
            <a:pPr marL="0" indent="0" fontAlgn="base">
              <a:buNone/>
            </a:pPr>
            <a:r>
              <a:rPr lang="en-US" b="1" dirty="0"/>
              <a:t>  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456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558DA5-90D7-439D-B069-15AC66CDE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Explain the similarities and differences in each article’s point of view about the incident and the rescue of the passengers.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A7F712-36F7-464F-AB37-6FFD17A27A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8"/>
            <a:ext cx="5066240" cy="422116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500" b="1" dirty="0"/>
              <a:t>Summarize Response</a:t>
            </a:r>
          </a:p>
          <a:p>
            <a:pPr marL="0" indent="0">
              <a:buNone/>
            </a:pPr>
            <a:r>
              <a:rPr lang="en-US" sz="6700" dirty="0"/>
              <a:t>Ultimately, both articles discuss Benjamin Franklin’s passion for reading and how that shaped his life. The first text _________________ while the second text ____________________.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698F26-5BC5-4E9B-919B-1C662583A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43574" y="2160589"/>
            <a:ext cx="3530429" cy="3880773"/>
          </a:xfrm>
        </p:spPr>
        <p:txBody>
          <a:bodyPr>
            <a:normAutofit fontScale="47500" lnSpcReduction="20000"/>
          </a:bodyPr>
          <a:lstStyle/>
          <a:p>
            <a:pPr marL="0" indent="0" fontAlgn="base">
              <a:buNone/>
            </a:pPr>
            <a:r>
              <a:rPr lang="en-US" sz="3800" b="1" dirty="0">
                <a:solidFill>
                  <a:srgbClr val="FF0000"/>
                </a:solidFill>
              </a:rPr>
              <a:t>T-</a:t>
            </a:r>
            <a:r>
              <a:rPr lang="en-US" sz="3800" b="1" dirty="0"/>
              <a:t> The Same</a:t>
            </a:r>
            <a:r>
              <a:rPr lang="en-US" sz="3800" dirty="0"/>
              <a:t> </a:t>
            </a:r>
          </a:p>
          <a:p>
            <a:pPr fontAlgn="base"/>
            <a:r>
              <a:rPr lang="en-US" sz="3800" b="1" dirty="0"/>
              <a:t>What happens that is the same in both articles?</a:t>
            </a:r>
            <a:r>
              <a:rPr lang="en-US" sz="3800" dirty="0"/>
              <a:t> </a:t>
            </a:r>
          </a:p>
          <a:p>
            <a:pPr fontAlgn="base"/>
            <a:r>
              <a:rPr lang="en-US" sz="3800" b="1" dirty="0"/>
              <a:t>Both articles include information about …</a:t>
            </a:r>
            <a:r>
              <a:rPr lang="en-US" sz="3800" dirty="0"/>
              <a:t> </a:t>
            </a:r>
          </a:p>
          <a:p>
            <a:pPr marL="0" indent="0" fontAlgn="base">
              <a:buNone/>
            </a:pPr>
            <a:r>
              <a:rPr lang="en-US" sz="3800" b="1" dirty="0">
                <a:solidFill>
                  <a:srgbClr val="FF0000"/>
                </a:solidFill>
              </a:rPr>
              <a:t>W- </a:t>
            </a:r>
            <a:r>
              <a:rPr lang="en-US" sz="3800" b="1" dirty="0"/>
              <a:t>What is the author’s purpose?</a:t>
            </a:r>
            <a:r>
              <a:rPr lang="en-US" sz="3800" dirty="0"/>
              <a:t> </a:t>
            </a:r>
            <a:r>
              <a:rPr lang="en-US" sz="3800" b="1" dirty="0"/>
              <a:t>  </a:t>
            </a:r>
            <a:endParaRPr lang="en-US" sz="3800" dirty="0"/>
          </a:p>
          <a:p>
            <a:pPr marL="0" indent="0" fontAlgn="base">
              <a:buNone/>
            </a:pPr>
            <a:r>
              <a:rPr lang="en-US" sz="3800" b="1" dirty="0">
                <a:solidFill>
                  <a:srgbClr val="FF0000"/>
                </a:solidFill>
              </a:rPr>
              <a:t>O- </a:t>
            </a:r>
            <a:r>
              <a:rPr lang="en-US" sz="3800" b="1" dirty="0"/>
              <a:t>What is </a:t>
            </a:r>
            <a:r>
              <a:rPr lang="en-US" sz="3800" b="1" i="1" dirty="0"/>
              <a:t>only</a:t>
            </a:r>
            <a:r>
              <a:rPr lang="en-US" sz="3800" b="1" dirty="0"/>
              <a:t> in this article?</a:t>
            </a:r>
            <a:r>
              <a:rPr lang="en-US" sz="3800" dirty="0"/>
              <a:t> </a:t>
            </a:r>
          </a:p>
          <a:p>
            <a:pPr fontAlgn="base"/>
            <a:r>
              <a:rPr lang="en-US" sz="3800" b="1" dirty="0"/>
              <a:t>What detail is only found in this article? (Include a quote.) </a:t>
            </a:r>
            <a:r>
              <a:rPr lang="en-US" sz="3800" dirty="0"/>
              <a:t> </a:t>
            </a:r>
          </a:p>
          <a:p>
            <a:pPr marL="0" indent="0" fontAlgn="base">
              <a:buNone/>
            </a:pPr>
            <a:r>
              <a:rPr lang="en-US" sz="3800" b="1" dirty="0"/>
              <a:t>   </a:t>
            </a:r>
            <a:endParaRPr lang="en-US" sz="3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998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9729C5C-1B63-42E3-BD63-5B350C56C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and Contrast Response Sentence Frames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FA759D-F0C7-4330-AE62-72031DBAE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487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articles </a:t>
            </a:r>
            <a:r>
              <a:rPr lang="en-US" sz="2400" dirty="0">
                <a:solidFill>
                  <a:srgbClr val="FF0000"/>
                </a:solidFill>
              </a:rPr>
              <a:t>_____________ </a:t>
            </a:r>
            <a:r>
              <a:rPr lang="en-US" sz="2400" dirty="0"/>
              <a:t>and</a:t>
            </a:r>
            <a:r>
              <a:rPr lang="en-US" sz="2400" dirty="0">
                <a:solidFill>
                  <a:srgbClr val="FF0000"/>
                </a:solidFill>
              </a:rPr>
              <a:t> _____________ </a:t>
            </a:r>
            <a:r>
              <a:rPr lang="en-US" sz="2400" dirty="0"/>
              <a:t>both discuss the topic of </a:t>
            </a:r>
            <a:r>
              <a:rPr lang="en-US" sz="2400" dirty="0">
                <a:solidFill>
                  <a:srgbClr val="FF0000"/>
                </a:solidFill>
              </a:rPr>
              <a:t>__________</a:t>
            </a:r>
            <a:r>
              <a:rPr lang="en-US" sz="2400" dirty="0"/>
              <a:t>. While they discuss the same topic, they do so in different ways and these differences tell the reader article's point of view. In </a:t>
            </a:r>
            <a:r>
              <a:rPr lang="en-US" sz="2400" dirty="0">
                <a:solidFill>
                  <a:srgbClr val="FF0000"/>
                </a:solidFill>
              </a:rPr>
              <a:t>__(article name)____, </a:t>
            </a:r>
            <a:r>
              <a:rPr lang="en-US" sz="2400" dirty="0"/>
              <a:t>the point of view is </a:t>
            </a:r>
            <a:r>
              <a:rPr lang="en-US" sz="2400" dirty="0">
                <a:solidFill>
                  <a:srgbClr val="FF0000"/>
                </a:solidFill>
              </a:rPr>
              <a:t>_________________</a:t>
            </a:r>
            <a:r>
              <a:rPr lang="en-US" sz="2400" dirty="0"/>
              <a:t>.  This can be seen in the text where it says </a:t>
            </a:r>
            <a:r>
              <a:rPr lang="en-US" sz="2400" dirty="0">
                <a:solidFill>
                  <a:srgbClr val="FF0000"/>
                </a:solidFill>
              </a:rPr>
              <a:t>___(quote)___________. </a:t>
            </a:r>
            <a:r>
              <a:rPr lang="en-US" sz="2400" dirty="0"/>
              <a:t>Based on this text evidence </a:t>
            </a:r>
            <a:r>
              <a:rPr lang="en-US" sz="2400" dirty="0">
                <a:solidFill>
                  <a:srgbClr val="FF0000"/>
                </a:solidFill>
              </a:rPr>
              <a:t>____(explanation/analysis)____. </a:t>
            </a:r>
            <a:r>
              <a:rPr lang="en-US" sz="2400" dirty="0"/>
              <a:t>This point of view is different than the author’s point of view in </a:t>
            </a:r>
            <a:r>
              <a:rPr lang="en-US" sz="2400" dirty="0">
                <a:solidFill>
                  <a:srgbClr val="FF0000"/>
                </a:solidFill>
              </a:rPr>
              <a:t>__(article name)_____. </a:t>
            </a:r>
            <a:r>
              <a:rPr lang="en-US" sz="2400" dirty="0"/>
              <a:t>The point of view in this second article is </a:t>
            </a:r>
            <a:r>
              <a:rPr lang="en-US" sz="2400" dirty="0">
                <a:solidFill>
                  <a:srgbClr val="FF0000"/>
                </a:solidFill>
              </a:rPr>
              <a:t>___________</a:t>
            </a:r>
            <a:r>
              <a:rPr lang="en-US" sz="2400" dirty="0"/>
              <a:t>.  According to the text </a:t>
            </a:r>
            <a:r>
              <a:rPr lang="en-US" sz="2400" dirty="0">
                <a:solidFill>
                  <a:srgbClr val="FF0000"/>
                </a:solidFill>
              </a:rPr>
              <a:t>__(quote)__. </a:t>
            </a:r>
            <a:r>
              <a:rPr lang="en-US" sz="2400" dirty="0"/>
              <a:t>This leads me to infer that </a:t>
            </a:r>
            <a:r>
              <a:rPr lang="en-US" sz="2400" dirty="0">
                <a:solidFill>
                  <a:srgbClr val="FF0000"/>
                </a:solidFill>
              </a:rPr>
              <a:t>___(explanation/analysis)_____.  </a:t>
            </a:r>
            <a:r>
              <a:rPr lang="en-US" sz="2400" dirty="0"/>
              <a:t>Ultimately, </a:t>
            </a:r>
            <a:r>
              <a:rPr lang="en-US" sz="2400" dirty="0">
                <a:solidFill>
                  <a:srgbClr val="FF0000"/>
                </a:solidFill>
              </a:rPr>
              <a:t>_______summarize analysis response____.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957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9729C5C-1B63-42E3-BD63-5B350C56C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Your Turn: </a:t>
            </a:r>
            <a:r>
              <a:rPr lang="en-US" sz="2700" dirty="0"/>
              <a:t>Explain the similarities and differences in each article’s point of view about the incident and the rescue of the passengers.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FA759D-F0C7-4330-AE62-72031DBAE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487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articles </a:t>
            </a:r>
            <a:r>
              <a:rPr lang="en-US" sz="2400" dirty="0">
                <a:solidFill>
                  <a:srgbClr val="FF0000"/>
                </a:solidFill>
              </a:rPr>
              <a:t>_____________ </a:t>
            </a:r>
            <a:r>
              <a:rPr lang="en-US" sz="2400" dirty="0"/>
              <a:t>and</a:t>
            </a:r>
            <a:r>
              <a:rPr lang="en-US" sz="2400" dirty="0">
                <a:solidFill>
                  <a:srgbClr val="FF0000"/>
                </a:solidFill>
              </a:rPr>
              <a:t> _____________ </a:t>
            </a:r>
            <a:r>
              <a:rPr lang="en-US" sz="2400" dirty="0"/>
              <a:t>both discuss the topic of </a:t>
            </a:r>
            <a:r>
              <a:rPr lang="en-US" sz="2400" dirty="0">
                <a:solidFill>
                  <a:srgbClr val="FF0000"/>
                </a:solidFill>
              </a:rPr>
              <a:t>__________</a:t>
            </a:r>
            <a:r>
              <a:rPr lang="en-US" sz="2400" dirty="0"/>
              <a:t>. While they discuss the same topic, they do so in different ways and these differences tell the reader article's point of view. In </a:t>
            </a:r>
            <a:r>
              <a:rPr lang="en-US" sz="2400" dirty="0">
                <a:solidFill>
                  <a:srgbClr val="FF0000"/>
                </a:solidFill>
              </a:rPr>
              <a:t>__(article name)____, </a:t>
            </a:r>
            <a:r>
              <a:rPr lang="en-US" sz="2400" dirty="0"/>
              <a:t>the point of view is </a:t>
            </a:r>
            <a:r>
              <a:rPr lang="en-US" sz="2400" dirty="0">
                <a:solidFill>
                  <a:srgbClr val="FF0000"/>
                </a:solidFill>
              </a:rPr>
              <a:t>_________________</a:t>
            </a:r>
            <a:r>
              <a:rPr lang="en-US" sz="2400" dirty="0"/>
              <a:t>.  This can be seen in the text where it says </a:t>
            </a:r>
            <a:r>
              <a:rPr lang="en-US" sz="2400" dirty="0">
                <a:solidFill>
                  <a:srgbClr val="FF0000"/>
                </a:solidFill>
              </a:rPr>
              <a:t>___(quote)___________. </a:t>
            </a:r>
            <a:r>
              <a:rPr lang="en-US" sz="2400" dirty="0"/>
              <a:t>Based on this text evidence </a:t>
            </a:r>
            <a:r>
              <a:rPr lang="en-US" sz="2400" dirty="0">
                <a:solidFill>
                  <a:srgbClr val="FF0000"/>
                </a:solidFill>
              </a:rPr>
              <a:t>____(explanation/analysis)____. </a:t>
            </a:r>
            <a:r>
              <a:rPr lang="en-US" sz="2400" dirty="0"/>
              <a:t>This point of view is different than the author’s point of view in </a:t>
            </a:r>
            <a:r>
              <a:rPr lang="en-US" sz="2400" dirty="0">
                <a:solidFill>
                  <a:srgbClr val="FF0000"/>
                </a:solidFill>
              </a:rPr>
              <a:t>__(article name)_____. </a:t>
            </a:r>
            <a:r>
              <a:rPr lang="en-US" sz="2400" dirty="0"/>
              <a:t>The point of view in this second article is </a:t>
            </a:r>
            <a:r>
              <a:rPr lang="en-US" sz="2400" dirty="0">
                <a:solidFill>
                  <a:srgbClr val="FF0000"/>
                </a:solidFill>
              </a:rPr>
              <a:t>___________</a:t>
            </a:r>
            <a:r>
              <a:rPr lang="en-US" sz="2400" dirty="0"/>
              <a:t>.  According to the text </a:t>
            </a:r>
            <a:r>
              <a:rPr lang="en-US" sz="2400" dirty="0">
                <a:solidFill>
                  <a:srgbClr val="FF0000"/>
                </a:solidFill>
              </a:rPr>
              <a:t>__(quote)__. </a:t>
            </a:r>
            <a:r>
              <a:rPr lang="en-US" sz="2400" dirty="0"/>
              <a:t>This leads me to infer that </a:t>
            </a:r>
            <a:r>
              <a:rPr lang="en-US" sz="2400" dirty="0">
                <a:solidFill>
                  <a:srgbClr val="FF0000"/>
                </a:solidFill>
              </a:rPr>
              <a:t>___(explanation/analysis)_____.  </a:t>
            </a:r>
            <a:r>
              <a:rPr lang="en-US" sz="2400" dirty="0"/>
              <a:t>Ultimately, </a:t>
            </a:r>
            <a:r>
              <a:rPr lang="en-US" sz="2400" dirty="0">
                <a:solidFill>
                  <a:srgbClr val="FF0000"/>
                </a:solidFill>
              </a:rPr>
              <a:t>_______summarize analysis response____. </a:t>
            </a:r>
          </a:p>
        </p:txBody>
      </p:sp>
    </p:spTree>
    <p:extLst>
      <p:ext uri="{BB962C8B-B14F-4D97-AF65-F5344CB8AC3E}">
        <p14:creationId xmlns:p14="http://schemas.microsoft.com/office/powerpoint/2010/main" val="684320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DC1CE-6C39-45A8-9279-D5DFF5A88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Ticket: Constructed </a:t>
            </a:r>
            <a:r>
              <a:rPr lang="en-US" dirty="0" err="1"/>
              <a:t>ResponseSelf</a:t>
            </a:r>
            <a:r>
              <a:rPr lang="en-US" dirty="0"/>
              <a:t>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3D78C-4EDA-450C-A9C9-786116E34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Underline your R and A. </a:t>
            </a:r>
          </a:p>
          <a:p>
            <a:r>
              <a:rPr lang="en-US" sz="3200" dirty="0"/>
              <a:t>Box your text evidence—do you use a lead in/transition phrase?</a:t>
            </a:r>
          </a:p>
          <a:p>
            <a:r>
              <a:rPr lang="en-US" sz="3200" dirty="0"/>
              <a:t>Highlight your explanation.</a:t>
            </a:r>
          </a:p>
          <a:p>
            <a:r>
              <a:rPr lang="en-US" sz="3200" dirty="0"/>
              <a:t>Start your summary statement.</a:t>
            </a:r>
          </a:p>
        </p:txBody>
      </p:sp>
    </p:spTree>
    <p:extLst>
      <p:ext uri="{BB962C8B-B14F-4D97-AF65-F5344CB8AC3E}">
        <p14:creationId xmlns:p14="http://schemas.microsoft.com/office/powerpoint/2010/main" val="238680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8008D71A-9ED8-43F9-AF1E-B1A699E6B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Tuesday February 4</a:t>
            </a:r>
            <a:r>
              <a:rPr lang="en-US" baseline="30000"/>
              <a:t>th</a:t>
            </a:r>
            <a:r>
              <a:rPr lang="en-US"/>
              <a:t>  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ED61E11-078B-4EF8-93AB-2EBC897080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581151"/>
            <a:ext cx="4184035" cy="44602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Opening</a:t>
            </a:r>
          </a:p>
          <a:p>
            <a:r>
              <a:rPr lang="en-US" sz="2000" dirty="0"/>
              <a:t>Friday Exit Ticket Review</a:t>
            </a:r>
          </a:p>
          <a:p>
            <a:pPr marL="0" indent="0">
              <a:buNone/>
            </a:pPr>
            <a:r>
              <a:rPr lang="en-US" sz="2000" b="1" dirty="0"/>
              <a:t>Work Session</a:t>
            </a:r>
            <a:endParaRPr lang="en-US" sz="2000" dirty="0"/>
          </a:p>
          <a:p>
            <a:r>
              <a:rPr lang="en-US" sz="2000" dirty="0"/>
              <a:t>Independent Reading</a:t>
            </a:r>
          </a:p>
          <a:p>
            <a:r>
              <a:rPr lang="en-US" sz="2000" dirty="0"/>
              <a:t>Vocabulary </a:t>
            </a:r>
            <a:r>
              <a:rPr lang="en-US" sz="2000" dirty="0" err="1"/>
              <a:t>Preteaching</a:t>
            </a:r>
            <a:endParaRPr lang="en-US" sz="2000" dirty="0"/>
          </a:p>
          <a:p>
            <a:r>
              <a:rPr lang="en-US" sz="2000" dirty="0"/>
              <a:t>Constructed response format Review</a:t>
            </a:r>
          </a:p>
          <a:p>
            <a:r>
              <a:rPr lang="en-US" sz="2000" dirty="0"/>
              <a:t>Compose a constructed response</a:t>
            </a:r>
          </a:p>
          <a:p>
            <a:pPr marL="0" indent="0">
              <a:buNone/>
            </a:pPr>
            <a:r>
              <a:rPr lang="en-US" sz="2000" b="1" dirty="0"/>
              <a:t>Closing</a:t>
            </a:r>
          </a:p>
          <a:p>
            <a:r>
              <a:rPr lang="en-US" sz="2000" dirty="0"/>
              <a:t>Constructed Response Reflection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BB1C345-538D-4474-8ADF-4A897B350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581151"/>
            <a:ext cx="517798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b="1" dirty="0"/>
              <a:t>Standard</a:t>
            </a:r>
          </a:p>
          <a:p>
            <a:pPr marL="0" indent="0">
              <a:buNone/>
            </a:pPr>
            <a:r>
              <a:rPr lang="en-US" dirty="0"/>
              <a:t>ELAGSE7RI9: Analyze how two or more authors writing about the same topic shape their presentations of key information by emphasizing the different evidence or advancing different interpretations of facts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1900" b="1" dirty="0"/>
              <a:t>Learning Target</a:t>
            </a:r>
          </a:p>
          <a:p>
            <a:pPr marL="0" indent="0">
              <a:buNone/>
            </a:pPr>
            <a:r>
              <a:rPr lang="en-US" dirty="0"/>
              <a:t>I can compose a constructed response that analyzes two or more authors/ presentations on the same topic.  </a:t>
            </a:r>
          </a:p>
          <a:p>
            <a:pPr marL="0" indent="0">
              <a:buNone/>
            </a:pPr>
            <a:r>
              <a:rPr lang="en-US" sz="1900" b="1" dirty="0"/>
              <a:t>Essential Question</a:t>
            </a:r>
          </a:p>
          <a:p>
            <a:pPr marL="0" indent="0">
              <a:buNone/>
            </a:pPr>
            <a:r>
              <a:rPr lang="en-US" dirty="0"/>
              <a:t>How can I use the T.W.O acronym and T-Chart to analyze the differences in two informational texts and then compose a constructed response? </a:t>
            </a:r>
            <a:endParaRPr lang="en-US" sz="1900" b="1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78234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7">
            <a:extLst>
              <a:ext uri="{FF2B5EF4-FFF2-40B4-BE49-F238E27FC236}">
                <a16:creationId xmlns:a16="http://schemas.microsoft.com/office/drawing/2014/main" id="{95AAE495-B145-4D20-A0BB-841ABC73F2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596" r="13894" b="-2"/>
          <a:stretch/>
        </p:blipFill>
        <p:spPr>
          <a:xfrm>
            <a:off x="20" y="-1"/>
            <a:ext cx="5394940" cy="6858001"/>
          </a:xfrm>
          <a:custGeom>
            <a:avLst/>
            <a:gdLst>
              <a:gd name="connsiteX0" fmla="*/ 842596 w 5394960"/>
              <a:gd name="connsiteY0" fmla="*/ 0 h 6858000"/>
              <a:gd name="connsiteX1" fmla="*/ 5394960 w 5394960"/>
              <a:gd name="connsiteY1" fmla="*/ 0 h 6858000"/>
              <a:gd name="connsiteX2" fmla="*/ 5394960 w 5394960"/>
              <a:gd name="connsiteY2" fmla="*/ 21851 h 6858000"/>
              <a:gd name="connsiteX3" fmla="*/ 4365943 w 5394960"/>
              <a:gd name="connsiteY3" fmla="*/ 6858000 h 6858000"/>
              <a:gd name="connsiteX4" fmla="*/ 0 w 5394960"/>
              <a:gd name="connsiteY4" fmla="*/ 6858000 h 6858000"/>
              <a:gd name="connsiteX5" fmla="*/ 0 w 5394960"/>
              <a:gd name="connsiteY5" fmla="*/ 566615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383DD1CD-214D-4B04-9D56-84BDCDFC5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3835" y="619759"/>
            <a:ext cx="3887839" cy="115523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dirty="0"/>
              <a:t>Reminders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F285AD-0B07-4502-8A6A-8B94D3973E07}"/>
              </a:ext>
            </a:extLst>
          </p:cNvPr>
          <p:cNvSpPr txBox="1"/>
          <p:nvPr/>
        </p:nvSpPr>
        <p:spPr>
          <a:xfrm>
            <a:off x="5255571" y="1887855"/>
            <a:ext cx="444436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Read 30 minutes each night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Article of the Week Due 2/7/20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All late work/revisions due Tuesday 2/6/20</a:t>
            </a:r>
          </a:p>
        </p:txBody>
      </p:sp>
    </p:spTree>
    <p:extLst>
      <p:ext uri="{BB962C8B-B14F-4D97-AF65-F5344CB8AC3E}">
        <p14:creationId xmlns:p14="http://schemas.microsoft.com/office/powerpoint/2010/main" val="1900336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0E5DA-30A6-4FCC-9FC3-620B84C17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Up: Exit Ticket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90175-F770-404B-B248-684F33C6A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2575"/>
            <a:ext cx="8596668" cy="4488788"/>
          </a:xfrm>
        </p:spPr>
        <p:txBody>
          <a:bodyPr>
            <a:normAutofit/>
          </a:bodyPr>
          <a:lstStyle/>
          <a:p>
            <a:r>
              <a:rPr lang="en-US" sz="3200" dirty="0"/>
              <a:t>Trouble with text evidence</a:t>
            </a:r>
          </a:p>
          <a:p>
            <a:r>
              <a:rPr lang="en-US" sz="3200" dirty="0"/>
              <a:t>Trouble with concluding statement/summary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6359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C9A80-6EA7-4D9B-8A3C-23BA7028B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 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0294C-7181-408F-B703-18D5F2808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Inclination</a:t>
            </a:r>
          </a:p>
          <a:p>
            <a:r>
              <a:rPr lang="en-US" sz="2400" dirty="0" err="1"/>
              <a:t>Wordliness</a:t>
            </a:r>
            <a:endParaRPr lang="en-US" sz="2400" dirty="0"/>
          </a:p>
          <a:p>
            <a:r>
              <a:rPr lang="en-US" sz="2400" dirty="0" err="1"/>
              <a:t>Worhtlessness</a:t>
            </a:r>
            <a:endParaRPr lang="en-US" sz="2400" dirty="0"/>
          </a:p>
          <a:p>
            <a:r>
              <a:rPr lang="en-US" sz="2400" dirty="0"/>
              <a:t>Billiards</a:t>
            </a:r>
          </a:p>
          <a:p>
            <a:r>
              <a:rPr lang="en-US" sz="2400" dirty="0"/>
              <a:t>Kindred</a:t>
            </a:r>
          </a:p>
          <a:p>
            <a:r>
              <a:rPr lang="en-US" sz="2400" dirty="0"/>
              <a:t>Gratification</a:t>
            </a:r>
          </a:p>
          <a:p>
            <a:r>
              <a:rPr lang="en-US" sz="2400" dirty="0"/>
              <a:t>Hankering</a:t>
            </a:r>
          </a:p>
        </p:txBody>
      </p:sp>
    </p:spTree>
    <p:extLst>
      <p:ext uri="{BB962C8B-B14F-4D97-AF65-F5344CB8AC3E}">
        <p14:creationId xmlns:p14="http://schemas.microsoft.com/office/powerpoint/2010/main" val="2963020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C9A80-6EA7-4D9B-8A3C-23BA7028B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 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0294C-7181-408F-B703-18D5F2808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en-US" sz="2400" dirty="0"/>
              <a:t>Inclination</a:t>
            </a:r>
          </a:p>
          <a:p>
            <a:r>
              <a:rPr lang="en-US" sz="2400" dirty="0"/>
              <a:t>Worldliness</a:t>
            </a:r>
          </a:p>
          <a:p>
            <a:r>
              <a:rPr lang="en-US" sz="2400" dirty="0"/>
              <a:t>Worthlessness</a:t>
            </a:r>
          </a:p>
          <a:p>
            <a:r>
              <a:rPr lang="en-US" sz="2400" dirty="0"/>
              <a:t>Billiards</a:t>
            </a:r>
          </a:p>
          <a:p>
            <a:r>
              <a:rPr lang="en-US" sz="2400" dirty="0"/>
              <a:t>Kindred</a:t>
            </a:r>
          </a:p>
          <a:p>
            <a:r>
              <a:rPr lang="en-US" sz="2400" dirty="0"/>
              <a:t>Gratification</a:t>
            </a:r>
          </a:p>
          <a:p>
            <a:r>
              <a:rPr lang="en-US" sz="2400" dirty="0"/>
              <a:t>Hankering</a:t>
            </a:r>
          </a:p>
          <a:p>
            <a:r>
              <a:rPr lang="en-US" sz="2400" dirty="0"/>
              <a:t>Polemic</a:t>
            </a:r>
          </a:p>
          <a:p>
            <a:r>
              <a:rPr lang="en-US" sz="2400" dirty="0"/>
              <a:t>Satisfaction</a:t>
            </a:r>
          </a:p>
          <a:p>
            <a:r>
              <a:rPr lang="en-US" sz="2400" dirty="0"/>
              <a:t>Desire</a:t>
            </a:r>
          </a:p>
          <a:p>
            <a:r>
              <a:rPr lang="en-US" sz="2400" dirty="0" err="1"/>
              <a:t>Tendancy</a:t>
            </a:r>
            <a:endParaRPr lang="en-US" sz="2400" dirty="0"/>
          </a:p>
          <a:p>
            <a:r>
              <a:rPr lang="en-US" sz="2400" dirty="0"/>
              <a:t>Experienced</a:t>
            </a:r>
          </a:p>
          <a:p>
            <a:r>
              <a:rPr lang="en-US" sz="2400" dirty="0"/>
              <a:t>Attack with words</a:t>
            </a:r>
          </a:p>
          <a:p>
            <a:r>
              <a:rPr lang="en-US" sz="2400" dirty="0"/>
              <a:t>No value</a:t>
            </a:r>
          </a:p>
          <a:p>
            <a:r>
              <a:rPr lang="en-US" sz="2400" dirty="0"/>
              <a:t>Pool</a:t>
            </a:r>
          </a:p>
          <a:p>
            <a:r>
              <a:rPr lang="en-US" sz="2400" dirty="0"/>
              <a:t>Related</a:t>
            </a:r>
          </a:p>
        </p:txBody>
      </p:sp>
    </p:spTree>
    <p:extLst>
      <p:ext uri="{BB962C8B-B14F-4D97-AF65-F5344CB8AC3E}">
        <p14:creationId xmlns:p14="http://schemas.microsoft.com/office/powerpoint/2010/main" val="144163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558DA5-90D7-439D-B069-15AC66CDE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Crafting a Constructed Response: Compare and Contrast TWO articles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A7F712-36F7-464F-AB37-6FFD17A27A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Use the TWO acronym as your guide.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698F26-5BC5-4E9B-919B-1C662583A7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400" b="1" dirty="0">
                <a:solidFill>
                  <a:srgbClr val="FF0000"/>
                </a:solidFill>
              </a:rPr>
              <a:t>T-</a:t>
            </a:r>
            <a:r>
              <a:rPr lang="en-US" b="1" dirty="0"/>
              <a:t> The Same</a:t>
            </a:r>
            <a:r>
              <a:rPr lang="en-US" dirty="0"/>
              <a:t> </a:t>
            </a:r>
          </a:p>
          <a:p>
            <a:pPr fontAlgn="base"/>
            <a:r>
              <a:rPr lang="en-US" b="1" dirty="0"/>
              <a:t>What happens that is the same in both articles?</a:t>
            </a:r>
            <a:r>
              <a:rPr lang="en-US" dirty="0"/>
              <a:t> </a:t>
            </a:r>
          </a:p>
          <a:p>
            <a:pPr fontAlgn="base"/>
            <a:r>
              <a:rPr lang="en-US" b="1" dirty="0"/>
              <a:t>Both articles include information about …</a:t>
            </a:r>
            <a:r>
              <a:rPr lang="en-US" dirty="0"/>
              <a:t> </a:t>
            </a:r>
          </a:p>
          <a:p>
            <a:pPr marL="0" indent="0" fontAlgn="base">
              <a:buNone/>
            </a:pPr>
            <a:r>
              <a:rPr lang="en-US" sz="2400" b="1" dirty="0">
                <a:solidFill>
                  <a:srgbClr val="FF0000"/>
                </a:solidFill>
              </a:rPr>
              <a:t>W-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What is the author’s purpose?</a:t>
            </a:r>
            <a:r>
              <a:rPr lang="en-US" dirty="0"/>
              <a:t> </a:t>
            </a:r>
            <a:r>
              <a:rPr lang="en-US" b="1" dirty="0"/>
              <a:t>  </a:t>
            </a:r>
            <a:endParaRPr lang="en-US" dirty="0"/>
          </a:p>
          <a:p>
            <a:pPr marL="0" indent="0" fontAlgn="base">
              <a:buNone/>
            </a:pPr>
            <a:r>
              <a:rPr lang="en-US" sz="2400" b="1" dirty="0">
                <a:solidFill>
                  <a:srgbClr val="FF0000"/>
                </a:solidFill>
              </a:rPr>
              <a:t>O- </a:t>
            </a:r>
            <a:r>
              <a:rPr lang="en-US" b="1" dirty="0"/>
              <a:t>What is </a:t>
            </a:r>
            <a:r>
              <a:rPr lang="en-US" b="1" i="1" dirty="0"/>
              <a:t>only</a:t>
            </a:r>
            <a:r>
              <a:rPr lang="en-US" b="1" dirty="0"/>
              <a:t> in this article?</a:t>
            </a:r>
            <a:r>
              <a:rPr lang="en-US" dirty="0"/>
              <a:t> </a:t>
            </a:r>
          </a:p>
          <a:p>
            <a:pPr fontAlgn="base"/>
            <a:r>
              <a:rPr lang="en-US" b="1" dirty="0"/>
              <a:t>What detail is only found in this article? (Include a quote.) </a:t>
            </a:r>
            <a:r>
              <a:rPr lang="en-US" dirty="0"/>
              <a:t> </a:t>
            </a:r>
          </a:p>
          <a:p>
            <a:pPr marL="0" indent="0" fontAlgn="base">
              <a:buNone/>
            </a:pPr>
            <a:r>
              <a:rPr lang="en-US" b="1" dirty="0"/>
              <a:t>  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78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558DA5-90D7-439D-B069-15AC66CDE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Explain the similarities and differences in each article’s point of view about the incident and the rescue of the passengers.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A7F712-36F7-464F-AB37-6FFD17A27A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237566" cy="38807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/>
              <a:t>RESTATE and begin the ANSWER</a:t>
            </a:r>
          </a:p>
          <a:p>
            <a:pPr marL="0" indent="0">
              <a:buNone/>
            </a:pPr>
            <a:br>
              <a:rPr lang="en-US" sz="2800" dirty="0"/>
            </a:br>
            <a:r>
              <a:rPr lang="en-US" sz="2800" dirty="0"/>
              <a:t>The articles </a:t>
            </a:r>
            <a:r>
              <a:rPr lang="en-US" sz="2800" dirty="0">
                <a:solidFill>
                  <a:srgbClr val="FF0000"/>
                </a:solidFill>
              </a:rPr>
              <a:t>_____________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FF0000"/>
                </a:solidFill>
              </a:rPr>
              <a:t>_____________</a:t>
            </a:r>
            <a:r>
              <a:rPr lang="en-US" sz="2800" dirty="0"/>
              <a:t> both discuss the topic of </a:t>
            </a:r>
            <a:r>
              <a:rPr lang="en-US" sz="2800" dirty="0">
                <a:solidFill>
                  <a:srgbClr val="FF0000"/>
                </a:solidFill>
              </a:rPr>
              <a:t>__________</a:t>
            </a:r>
            <a:r>
              <a:rPr lang="en-US" sz="2800" dirty="0"/>
              <a:t>. While they discuss the same topic, they do so in different ways and these differences tell the reader each article’s point of view. 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698F26-5BC5-4E9B-919B-1C662583A7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en-US" sz="2400" b="1" dirty="0">
                <a:solidFill>
                  <a:srgbClr val="FF0000"/>
                </a:solidFill>
              </a:rPr>
              <a:t>T-</a:t>
            </a:r>
            <a:r>
              <a:rPr lang="en-US" b="1" dirty="0"/>
              <a:t> The Same</a:t>
            </a:r>
            <a:r>
              <a:rPr lang="en-US" dirty="0"/>
              <a:t> </a:t>
            </a:r>
          </a:p>
          <a:p>
            <a:pPr fontAlgn="base"/>
            <a:r>
              <a:rPr lang="en-US" b="1" dirty="0"/>
              <a:t>What happens that is the same in both articles?</a:t>
            </a:r>
            <a:r>
              <a:rPr lang="en-US" dirty="0"/>
              <a:t> </a:t>
            </a:r>
          </a:p>
          <a:p>
            <a:pPr fontAlgn="base"/>
            <a:r>
              <a:rPr lang="en-US" b="1" dirty="0"/>
              <a:t>Both articles include information about …</a:t>
            </a:r>
            <a:r>
              <a:rPr lang="en-US" dirty="0"/>
              <a:t> </a:t>
            </a:r>
          </a:p>
          <a:p>
            <a:pPr marL="0" indent="0" fontAlgn="base">
              <a:buNone/>
            </a:pPr>
            <a:r>
              <a:rPr lang="en-US" b="1" dirty="0"/>
              <a:t>  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340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558DA5-90D7-439D-B069-15AC66CDE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Explain the similarities and differences in each article’s point of view about the incident and the rescue of the passengers.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A7F712-36F7-464F-AB37-6FFD17A27A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237566" cy="38807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600" b="1" dirty="0"/>
              <a:t>Finish ANSWER for first article and CITE</a:t>
            </a:r>
          </a:p>
          <a:p>
            <a:pPr marL="0" indent="0">
              <a:buNone/>
            </a:pPr>
            <a:br>
              <a:rPr lang="en-US" sz="2800" dirty="0"/>
            </a:br>
            <a:r>
              <a:rPr lang="en-US" sz="2800" dirty="0"/>
              <a:t>In </a:t>
            </a:r>
            <a:r>
              <a:rPr lang="en-US" sz="2800" dirty="0">
                <a:solidFill>
                  <a:srgbClr val="FF0000"/>
                </a:solidFill>
              </a:rPr>
              <a:t>__(article name)____, </a:t>
            </a:r>
            <a:r>
              <a:rPr lang="en-US" sz="2800" dirty="0"/>
              <a:t>the point of view is </a:t>
            </a:r>
            <a:r>
              <a:rPr lang="en-US" sz="2800" dirty="0">
                <a:solidFill>
                  <a:srgbClr val="FF0000"/>
                </a:solidFill>
              </a:rPr>
              <a:t>__________</a:t>
            </a:r>
            <a:r>
              <a:rPr lang="en-US" sz="2800" dirty="0"/>
              <a:t>.  This can be seen in the text where it says </a:t>
            </a:r>
            <a:r>
              <a:rPr lang="en-US" sz="2800" dirty="0">
                <a:solidFill>
                  <a:srgbClr val="FF0000"/>
                </a:solidFill>
              </a:rPr>
              <a:t>___(quote)___________. </a:t>
            </a:r>
            <a:r>
              <a:rPr lang="en-US" sz="2800" dirty="0"/>
              <a:t>Based on this text evidence </a:t>
            </a:r>
            <a:r>
              <a:rPr lang="en-US" sz="2800" dirty="0">
                <a:solidFill>
                  <a:srgbClr val="FF0000"/>
                </a:solidFill>
              </a:rPr>
              <a:t>____(explanation/analysis)_. 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698F26-5BC5-4E9B-919B-1C662583A7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en-US" sz="2400" b="1" dirty="0">
                <a:solidFill>
                  <a:srgbClr val="FF0000"/>
                </a:solidFill>
              </a:rPr>
              <a:t>W-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What is the author’s purpose?</a:t>
            </a:r>
            <a:r>
              <a:rPr lang="en-US" dirty="0"/>
              <a:t> </a:t>
            </a:r>
            <a:r>
              <a:rPr lang="en-US" b="1" dirty="0"/>
              <a:t>  </a:t>
            </a:r>
            <a:endParaRPr lang="en-US" dirty="0"/>
          </a:p>
          <a:p>
            <a:pPr marL="0" indent="0" fontAlgn="base">
              <a:buNone/>
            </a:pPr>
            <a:r>
              <a:rPr lang="en-US" sz="2400" b="1" dirty="0">
                <a:solidFill>
                  <a:srgbClr val="FF0000"/>
                </a:solidFill>
              </a:rPr>
              <a:t>O- </a:t>
            </a:r>
            <a:r>
              <a:rPr lang="en-US" b="1" dirty="0"/>
              <a:t>What is </a:t>
            </a:r>
            <a:r>
              <a:rPr lang="en-US" b="1" i="1" dirty="0"/>
              <a:t>only</a:t>
            </a:r>
            <a:r>
              <a:rPr lang="en-US" b="1" dirty="0"/>
              <a:t> in this article?</a:t>
            </a:r>
            <a:r>
              <a:rPr lang="en-US" dirty="0"/>
              <a:t> </a:t>
            </a:r>
          </a:p>
          <a:p>
            <a:pPr fontAlgn="base"/>
            <a:r>
              <a:rPr lang="en-US" b="1" dirty="0"/>
              <a:t>What detail is only found in this article? (Include a quote.) </a:t>
            </a:r>
            <a:r>
              <a:rPr lang="en-US" dirty="0"/>
              <a:t> </a:t>
            </a:r>
          </a:p>
          <a:p>
            <a:pPr marL="0" indent="0" fontAlgn="base">
              <a:buNone/>
            </a:pPr>
            <a:r>
              <a:rPr lang="en-US" b="1" dirty="0"/>
              <a:t>  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7944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27D95BAED7E64487CC5F900FDE0030" ma:contentTypeVersion="7" ma:contentTypeDescription="Create a new document." ma:contentTypeScope="" ma:versionID="57c259eddf9476dc2662974d8d3513be">
  <xsd:schema xmlns:xsd="http://www.w3.org/2001/XMLSchema" xmlns:xs="http://www.w3.org/2001/XMLSchema" xmlns:p="http://schemas.microsoft.com/office/2006/metadata/properties" xmlns:ns3="faf0ac4e-d7de-41bf-b2a1-8bfdd2e52392" xmlns:ns4="3b7a50ec-b169-456e-9832-f8ce23ebddd3" targetNamespace="http://schemas.microsoft.com/office/2006/metadata/properties" ma:root="true" ma:fieldsID="8b1b4c9f37af80e19f8b51cf7334af25" ns3:_="" ns4:_="">
    <xsd:import namespace="faf0ac4e-d7de-41bf-b2a1-8bfdd2e52392"/>
    <xsd:import namespace="3b7a50ec-b169-456e-9832-f8ce23ebddd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f0ac4e-d7de-41bf-b2a1-8bfdd2e523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7a50ec-b169-456e-9832-f8ce23ebddd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2BB16F8-38B3-43B0-9AA4-5C050294EF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f0ac4e-d7de-41bf-b2a1-8bfdd2e52392"/>
    <ds:schemaRef ds:uri="3b7a50ec-b169-456e-9832-f8ce23ebdd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5F74BA-EA46-4893-A78A-355ADEF1252B}">
  <ds:schemaRefs>
    <ds:schemaRef ds:uri="http://purl.org/dc/terms/"/>
    <ds:schemaRef ds:uri="faf0ac4e-d7de-41bf-b2a1-8bfdd2e52392"/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3b7a50ec-b169-456e-9832-f8ce23ebddd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009FB36-6E8B-4DCA-A0AB-6D1FF3E7FF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2019</TotalTime>
  <Words>692</Words>
  <Application>Microsoft Office PowerPoint</Application>
  <PresentationFormat>Widescreen</PresentationFormat>
  <Paragraphs>101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Independent Reading 10 Minutes</vt:lpstr>
      <vt:lpstr>Tuesday February 4th  </vt:lpstr>
      <vt:lpstr>Reminders</vt:lpstr>
      <vt:lpstr>Warm Up: Exit Ticket Review</vt:lpstr>
      <vt:lpstr>Article Vocabulary</vt:lpstr>
      <vt:lpstr>Article Vocabulary</vt:lpstr>
      <vt:lpstr>Crafting a Constructed Response: Compare and Contrast TWO articles</vt:lpstr>
      <vt:lpstr>Explain the similarities and differences in each article’s point of view about the incident and the rescue of the passengers.</vt:lpstr>
      <vt:lpstr>Explain the similarities and differences in each article’s point of view about the incident and the rescue of the passengers.</vt:lpstr>
      <vt:lpstr>Explain the similarities and differences in each article’s point of view about the incident and the rescue of the passengers.</vt:lpstr>
      <vt:lpstr>Explain the similarities and differences in each article’s point of view about the incident and the rescue of the passengers.</vt:lpstr>
      <vt:lpstr>Compare and Contrast Response Sentence Frames</vt:lpstr>
      <vt:lpstr>Your Turn: Explain the similarities and differences in each article’s point of view about the incident and the rescue of the passengers.</vt:lpstr>
      <vt:lpstr>Exit Ticket: Constructed ResponseSelf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Now:  10 minutes </dc:title>
  <dc:creator>Jamie Hayes</dc:creator>
  <cp:lastModifiedBy>Jamie Hayes</cp:lastModifiedBy>
  <cp:revision>25</cp:revision>
  <dcterms:created xsi:type="dcterms:W3CDTF">2020-01-28T08:33:25Z</dcterms:created>
  <dcterms:modified xsi:type="dcterms:W3CDTF">2020-02-11T23:01:33Z</dcterms:modified>
</cp:coreProperties>
</file>