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79" r:id="rId3"/>
    <p:sldId id="389" r:id="rId4"/>
    <p:sldId id="349" r:id="rId5"/>
    <p:sldId id="354" r:id="rId6"/>
    <p:sldId id="390" r:id="rId7"/>
    <p:sldId id="37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Enter quietly and choose your seat wisely.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Pass out papers.</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Warm Up: Milestones Review: Transitions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57990"/>
          <a:ext cx="6628804" cy="15444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Enter quietly and choose your seat wisely. </a:t>
          </a:r>
          <a:r>
            <a:rPr lang="en-US" sz="4000" kern="1200" dirty="0">
              <a:sym typeface="Wingdings" panose="05000000000000000000" pitchFamily="2" charset="2"/>
            </a:rPr>
            <a:t></a:t>
          </a:r>
          <a:endParaRPr lang="en-US" sz="4000" kern="1200" dirty="0"/>
        </a:p>
      </dsp:txBody>
      <dsp:txXfrm>
        <a:off x="75391" y="133381"/>
        <a:ext cx="6478022" cy="1393618"/>
      </dsp:txXfrm>
    </dsp:sp>
    <dsp:sp modelId="{042054D8-99CB-4905-A05B-DB7C8EE60BEE}">
      <dsp:nvSpPr>
        <dsp:cNvPr id="0" name=""/>
        <dsp:cNvSpPr/>
      </dsp:nvSpPr>
      <dsp:spPr>
        <a:xfrm>
          <a:off x="0" y="1711642"/>
          <a:ext cx="6628804" cy="154440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Pass out papers.</a:t>
          </a:r>
        </a:p>
      </dsp:txBody>
      <dsp:txXfrm>
        <a:off x="75391" y="1787033"/>
        <a:ext cx="6478022" cy="1393618"/>
      </dsp:txXfrm>
    </dsp:sp>
    <dsp:sp modelId="{52B91F8B-0509-4D6B-940A-DAD6DA12C1DD}">
      <dsp:nvSpPr>
        <dsp:cNvPr id="0" name=""/>
        <dsp:cNvSpPr/>
      </dsp:nvSpPr>
      <dsp:spPr>
        <a:xfrm>
          <a:off x="0" y="3377190"/>
          <a:ext cx="6628804" cy="15444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Warm Up: Milestones Review: Transitions</a:t>
          </a:r>
        </a:p>
      </dsp:txBody>
      <dsp:txXfrm>
        <a:off x="75391" y="3452581"/>
        <a:ext cx="6478022" cy="13936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030B57-C774-482B-BEA6-6771AEEDC8DC}" type="datetimeFigureOut">
              <a:rPr lang="en-US" smtClean="0"/>
              <a:t>3/6/2020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4B07FC8-EBA7-4FCA-B140-4F7C7415139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690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030B57-C774-482B-BEA6-6771AEEDC8D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07FC8-EBA7-4FCA-B140-4F7C7415139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79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030B57-C774-482B-BEA6-6771AEEDC8D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07FC8-EBA7-4FCA-B140-4F7C7415139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47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030B57-C774-482B-BEA6-6771AEEDC8D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07FC8-EBA7-4FCA-B140-4F7C7415139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016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030B57-C774-482B-BEA6-6771AEEDC8DC}" type="datetimeFigureOut">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07FC8-EBA7-4FCA-B140-4F7C7415139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42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030B57-C774-482B-BEA6-6771AEEDC8DC}"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07FC8-EBA7-4FCA-B140-4F7C7415139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059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030B57-C774-482B-BEA6-6771AEEDC8DC}" type="datetimeFigureOut">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07FC8-EBA7-4FCA-B140-4F7C7415139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716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030B57-C774-482B-BEA6-6771AEEDC8DC}" type="datetimeFigureOut">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07FC8-EBA7-4FCA-B140-4F7C7415139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543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30B57-C774-482B-BEA6-6771AEEDC8DC}" type="datetimeFigureOut">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07FC8-EBA7-4FCA-B140-4F7C7415139A}" type="slidenum">
              <a:rPr lang="en-US" smtClean="0"/>
              <a:t>‹#›</a:t>
            </a:fld>
            <a:endParaRPr lang="en-US"/>
          </a:p>
        </p:txBody>
      </p:sp>
    </p:spTree>
    <p:extLst>
      <p:ext uri="{BB962C8B-B14F-4D97-AF65-F5344CB8AC3E}">
        <p14:creationId xmlns:p14="http://schemas.microsoft.com/office/powerpoint/2010/main" val="486479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030B57-C774-482B-BEA6-6771AEEDC8DC}" type="datetimeFigureOut">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07FC8-EBA7-4FCA-B140-4F7C7415139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004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030B57-C774-482B-BEA6-6771AEEDC8DC}" type="datetimeFigureOut">
              <a:rPr lang="en-US" smtClean="0"/>
              <a:t>3/6/2020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4B07FC8-EBA7-4FCA-B140-4F7C7415139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69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030B57-C774-482B-BEA6-6771AEEDC8DC}" type="datetimeFigureOut">
              <a:rPr lang="en-US" smtClean="0"/>
              <a:t>3/6/2020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4B07FC8-EBA7-4FCA-B140-4F7C7415139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179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2477-6CB7-45E2-AFAA-EB7AB1120411}"/>
              </a:ext>
            </a:extLst>
          </p:cNvPr>
          <p:cNvSpPr>
            <a:spLocks noGrp="1"/>
          </p:cNvSpPr>
          <p:nvPr>
            <p:ph type="ctrTitle"/>
          </p:nvPr>
        </p:nvSpPr>
        <p:spPr/>
        <p:txBody>
          <a:bodyPr>
            <a:normAutofit fontScale="90000"/>
          </a:bodyPr>
          <a:lstStyle/>
          <a:p>
            <a:r>
              <a:rPr lang="en-US" dirty="0"/>
              <a:t>Body paragraphs—3</a:t>
            </a:r>
            <a:r>
              <a:rPr lang="en-US" baseline="30000" dirty="0"/>
              <a:t>rd</a:t>
            </a:r>
            <a:r>
              <a:rPr lang="en-US" dirty="0"/>
              <a:t> period remediation</a:t>
            </a:r>
          </a:p>
        </p:txBody>
      </p:sp>
      <p:sp>
        <p:nvSpPr>
          <p:cNvPr id="3" name="Subtitle 2">
            <a:extLst>
              <a:ext uri="{FF2B5EF4-FFF2-40B4-BE49-F238E27FC236}">
                <a16:creationId xmlns:a16="http://schemas.microsoft.com/office/drawing/2014/main" id="{1269F1B7-23BA-4963-8510-F97B37F2E9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346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344979642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653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2357-1B8E-4EC7-B24B-5D47555FAD70}"/>
              </a:ext>
            </a:extLst>
          </p:cNvPr>
          <p:cNvSpPr>
            <a:spLocks noGrp="1"/>
          </p:cNvSpPr>
          <p:nvPr>
            <p:ph type="title"/>
          </p:nvPr>
        </p:nvSpPr>
        <p:spPr/>
        <p:txBody>
          <a:bodyPr>
            <a:normAutofit fontScale="90000"/>
          </a:bodyPr>
          <a:lstStyle/>
          <a:p>
            <a:r>
              <a:rPr lang="en-US" dirty="0"/>
              <a:t>Warm Up: DOK Level 2</a:t>
            </a:r>
            <a:br>
              <a:rPr lang="en-US" dirty="0"/>
            </a:br>
            <a:r>
              <a:rPr lang="en-US" dirty="0"/>
              <a:t>Fill in the blank with the appropriate transition</a:t>
            </a:r>
            <a:endParaRPr lang="en-US" sz="2700" dirty="0"/>
          </a:p>
        </p:txBody>
      </p:sp>
      <p:sp>
        <p:nvSpPr>
          <p:cNvPr id="4" name="Content Placeholder 3">
            <a:extLst>
              <a:ext uri="{FF2B5EF4-FFF2-40B4-BE49-F238E27FC236}">
                <a16:creationId xmlns:a16="http://schemas.microsoft.com/office/drawing/2014/main" id="{5F05A82A-0DBE-43E7-A15D-B501A5708075}"/>
              </a:ext>
            </a:extLst>
          </p:cNvPr>
          <p:cNvSpPr>
            <a:spLocks noGrp="1"/>
          </p:cNvSpPr>
          <p:nvPr>
            <p:ph idx="1"/>
          </p:nvPr>
        </p:nvSpPr>
        <p:spPr/>
        <p:txBody>
          <a:bodyPr>
            <a:normAutofit/>
          </a:bodyPr>
          <a:lstStyle/>
          <a:p>
            <a:pPr marL="0" indent="0">
              <a:buNone/>
            </a:pPr>
            <a:r>
              <a:rPr lang="en-US" dirty="0"/>
              <a:t>Watching too much TV can cause physical health issues such as heart disease. ___________ physical issues, it causes behavioral issues in kids. </a:t>
            </a:r>
          </a:p>
          <a:p>
            <a:pPr marL="457200" indent="-457200">
              <a:buFont typeface="+mj-lt"/>
              <a:buAutoNum type="alphaUcPeriod"/>
            </a:pPr>
            <a:r>
              <a:rPr lang="en-US" dirty="0"/>
              <a:t>However</a:t>
            </a:r>
          </a:p>
          <a:p>
            <a:pPr marL="457200" indent="-457200">
              <a:buFont typeface="+mj-lt"/>
              <a:buAutoNum type="alphaUcPeriod"/>
            </a:pPr>
            <a:r>
              <a:rPr lang="en-US" dirty="0"/>
              <a:t>In addition to</a:t>
            </a:r>
          </a:p>
          <a:p>
            <a:pPr marL="457200" indent="-457200">
              <a:buFont typeface="+mj-lt"/>
              <a:buAutoNum type="alphaUcPeriod"/>
            </a:pPr>
            <a:r>
              <a:rPr lang="en-US" dirty="0"/>
              <a:t>Also</a:t>
            </a:r>
          </a:p>
          <a:p>
            <a:pPr marL="457200" indent="-457200">
              <a:buFont typeface="+mj-lt"/>
              <a:buAutoNum type="alphaUcPeriod"/>
            </a:pPr>
            <a:r>
              <a:rPr lang="en-US" dirty="0"/>
              <a:t>Ultimately</a:t>
            </a:r>
          </a:p>
          <a:p>
            <a:endParaRPr lang="en-US" dirty="0"/>
          </a:p>
        </p:txBody>
      </p:sp>
    </p:spTree>
    <p:extLst>
      <p:ext uri="{BB962C8B-B14F-4D97-AF65-F5344CB8AC3E}">
        <p14:creationId xmlns:p14="http://schemas.microsoft.com/office/powerpoint/2010/main" val="197404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1742B3-69D7-40FF-8D8E-EBD98D0E7A53}"/>
              </a:ext>
            </a:extLst>
          </p:cNvPr>
          <p:cNvSpPr>
            <a:spLocks noGrp="1"/>
          </p:cNvSpPr>
          <p:nvPr>
            <p:ph type="title"/>
          </p:nvPr>
        </p:nvSpPr>
        <p:spPr/>
        <p:txBody>
          <a:bodyPr/>
          <a:lstStyle/>
          <a:p>
            <a:r>
              <a:rPr lang="en-US" dirty="0"/>
              <a:t>Body Paragraphs: Notes</a:t>
            </a:r>
          </a:p>
        </p:txBody>
      </p:sp>
      <p:sp>
        <p:nvSpPr>
          <p:cNvPr id="6" name="Content Placeholder 5">
            <a:extLst>
              <a:ext uri="{FF2B5EF4-FFF2-40B4-BE49-F238E27FC236}">
                <a16:creationId xmlns:a16="http://schemas.microsoft.com/office/drawing/2014/main" id="{DE0C20FB-ACF6-47F6-A76D-0B762ECB30DA}"/>
              </a:ext>
            </a:extLst>
          </p:cNvPr>
          <p:cNvSpPr>
            <a:spLocks noGrp="1"/>
          </p:cNvSpPr>
          <p:nvPr>
            <p:ph idx="1"/>
          </p:nvPr>
        </p:nvSpPr>
        <p:spPr/>
        <p:txBody>
          <a:bodyPr>
            <a:normAutofit/>
          </a:bodyPr>
          <a:lstStyle/>
          <a:p>
            <a:pPr marL="0" indent="0">
              <a:buNone/>
            </a:pPr>
            <a:r>
              <a:rPr lang="en-US" sz="2800" dirty="0"/>
              <a:t>What goes in the body paragraph?</a:t>
            </a:r>
          </a:p>
          <a:p>
            <a:r>
              <a:rPr lang="en-US" sz="2800" dirty="0"/>
              <a:t>The answer to your thesis statement.</a:t>
            </a:r>
          </a:p>
          <a:p>
            <a:r>
              <a:rPr lang="en-US" sz="2800" dirty="0"/>
              <a:t>Two pieces of evidence to support your claim.</a:t>
            </a:r>
          </a:p>
          <a:p>
            <a:pPr lvl="1"/>
            <a:r>
              <a:rPr lang="en-US" sz="2600" dirty="0"/>
              <a:t>1 quote</a:t>
            </a:r>
          </a:p>
          <a:p>
            <a:pPr lvl="1"/>
            <a:r>
              <a:rPr lang="en-US" sz="2600" dirty="0"/>
              <a:t>1 paraphrase</a:t>
            </a:r>
          </a:p>
          <a:p>
            <a:pPr marL="457200" lvl="1" indent="0">
              <a:buNone/>
            </a:pPr>
            <a:endParaRPr lang="en-US" sz="2600" dirty="0"/>
          </a:p>
        </p:txBody>
      </p:sp>
    </p:spTree>
    <p:extLst>
      <p:ext uri="{BB962C8B-B14F-4D97-AF65-F5344CB8AC3E}">
        <p14:creationId xmlns:p14="http://schemas.microsoft.com/office/powerpoint/2010/main" val="371195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1: MEAEALS</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idx="1"/>
          </p:nvPr>
        </p:nvSpPr>
        <p:spPr/>
        <p:txBody>
          <a:bodyPr/>
          <a:lstStyle/>
          <a:p>
            <a:r>
              <a:rPr lang="en-US" dirty="0"/>
              <a:t>M:  Main Idea: A sentence that supports your thesis statement</a:t>
            </a:r>
          </a:p>
          <a:p>
            <a:r>
              <a:rPr lang="en-US" dirty="0"/>
              <a:t>E: Evidence (Quote): According to “name the text”, ___________________.</a:t>
            </a:r>
          </a:p>
          <a:p>
            <a:r>
              <a:rPr lang="en-US" dirty="0"/>
              <a:t>A: Analysis: If_________________, then ____________________.</a:t>
            </a:r>
          </a:p>
          <a:p>
            <a:r>
              <a:rPr lang="en-US" dirty="0"/>
              <a:t>E: Evidence (Paraphrase): “Name of the article” explains _”paraphrased evidence”__.</a:t>
            </a:r>
          </a:p>
          <a:p>
            <a:r>
              <a:rPr lang="en-US" dirty="0"/>
              <a:t>A: Analysis: If_________________, then ____________________. </a:t>
            </a:r>
          </a:p>
          <a:p>
            <a:r>
              <a:rPr lang="en-US" dirty="0"/>
              <a:t>L/S: Link to Main Idea and Sum It Up:  Ultimately, __________________ (Give a summary of the paragraph using key phrases from the Main Idea sentence).</a:t>
            </a:r>
          </a:p>
          <a:p>
            <a:endParaRPr lang="en-US" dirty="0"/>
          </a:p>
          <a:p>
            <a:endParaRPr lang="en-US" dirty="0"/>
          </a:p>
        </p:txBody>
      </p:sp>
    </p:spTree>
    <p:extLst>
      <p:ext uri="{BB962C8B-B14F-4D97-AF65-F5344CB8AC3E}">
        <p14:creationId xmlns:p14="http://schemas.microsoft.com/office/powerpoint/2010/main" val="265633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32B1-6900-4CCA-8CBD-62C49A9BB500}"/>
              </a:ext>
            </a:extLst>
          </p:cNvPr>
          <p:cNvSpPr>
            <a:spLocks noGrp="1"/>
          </p:cNvSpPr>
          <p:nvPr>
            <p:ph type="title"/>
          </p:nvPr>
        </p:nvSpPr>
        <p:spPr/>
        <p:txBody>
          <a:bodyPr/>
          <a:lstStyle/>
          <a:p>
            <a:r>
              <a:rPr lang="en-US" dirty="0"/>
              <a:t>Body Paragraph 2: MEAEALS</a:t>
            </a:r>
          </a:p>
        </p:txBody>
      </p:sp>
      <p:sp>
        <p:nvSpPr>
          <p:cNvPr id="3" name="Content Placeholder 2">
            <a:extLst>
              <a:ext uri="{FF2B5EF4-FFF2-40B4-BE49-F238E27FC236}">
                <a16:creationId xmlns:a16="http://schemas.microsoft.com/office/drawing/2014/main" id="{1214EED0-6263-4A27-9C1C-4F365746329F}"/>
              </a:ext>
            </a:extLst>
          </p:cNvPr>
          <p:cNvSpPr>
            <a:spLocks noGrp="1"/>
          </p:cNvSpPr>
          <p:nvPr>
            <p:ph idx="1"/>
          </p:nvPr>
        </p:nvSpPr>
        <p:spPr/>
        <p:txBody>
          <a:bodyPr/>
          <a:lstStyle/>
          <a:p>
            <a:r>
              <a:rPr lang="en-US" dirty="0"/>
              <a:t>M:  Main Idea: A sentence that supports your thesis statement</a:t>
            </a:r>
          </a:p>
          <a:p>
            <a:r>
              <a:rPr lang="en-US" dirty="0"/>
              <a:t>E: Evidence (Quote): According to “name the text”, ___________________.</a:t>
            </a:r>
          </a:p>
          <a:p>
            <a:r>
              <a:rPr lang="en-US" dirty="0"/>
              <a:t>A: Analysis: If_________________, then ____________________.</a:t>
            </a:r>
          </a:p>
          <a:p>
            <a:r>
              <a:rPr lang="en-US" dirty="0"/>
              <a:t>E: Evidence (Paraphrase): “Name of the article” explains _”paraphrased evidence”__.</a:t>
            </a:r>
          </a:p>
          <a:p>
            <a:r>
              <a:rPr lang="en-US" dirty="0"/>
              <a:t>A: Analysis: If_________________, then ____________________. </a:t>
            </a:r>
          </a:p>
          <a:p>
            <a:r>
              <a:rPr lang="en-US" dirty="0"/>
              <a:t>L/S: Link to Main Idea and Sum It Up:  Ultimately, __________________ (Give a summary of the paragraph using key phrases from the Main Idea sentence).</a:t>
            </a:r>
          </a:p>
          <a:p>
            <a:endParaRPr lang="en-US" dirty="0"/>
          </a:p>
          <a:p>
            <a:endParaRPr lang="en-US" dirty="0"/>
          </a:p>
        </p:txBody>
      </p:sp>
    </p:spTree>
    <p:extLst>
      <p:ext uri="{BB962C8B-B14F-4D97-AF65-F5344CB8AC3E}">
        <p14:creationId xmlns:p14="http://schemas.microsoft.com/office/powerpoint/2010/main" val="310386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A32C-67E9-4572-80E4-3AE394CC270A}"/>
              </a:ext>
            </a:extLst>
          </p:cNvPr>
          <p:cNvSpPr>
            <a:spLocks noGrp="1"/>
          </p:cNvSpPr>
          <p:nvPr>
            <p:ph type="title"/>
          </p:nvPr>
        </p:nvSpPr>
        <p:spPr/>
        <p:txBody>
          <a:bodyPr>
            <a:noAutofit/>
          </a:bodyPr>
          <a:lstStyle/>
          <a:p>
            <a:r>
              <a:rPr lang="en-US" sz="2400" dirty="0"/>
              <a:t>Body Paragraph 1: Guided Practice</a:t>
            </a:r>
            <a:br>
              <a:rPr lang="en-US" sz="2400" dirty="0"/>
            </a:br>
            <a:r>
              <a:rPr lang="en-US" sz="2400" dirty="0"/>
              <a:t>Thesis: People can avoid harm by: restricting the amount of TV they watch and… </a:t>
            </a:r>
          </a:p>
        </p:txBody>
      </p:sp>
      <p:sp>
        <p:nvSpPr>
          <p:cNvPr id="3" name="Content Placeholder 2">
            <a:extLst>
              <a:ext uri="{FF2B5EF4-FFF2-40B4-BE49-F238E27FC236}">
                <a16:creationId xmlns:a16="http://schemas.microsoft.com/office/drawing/2014/main" id="{4E6AA407-DCD8-469D-815C-98E7EEFB530B}"/>
              </a:ext>
            </a:extLst>
          </p:cNvPr>
          <p:cNvSpPr>
            <a:spLocks noGrp="1"/>
          </p:cNvSpPr>
          <p:nvPr>
            <p:ph idx="1"/>
          </p:nvPr>
        </p:nvSpPr>
        <p:spPr>
          <a:xfrm>
            <a:off x="1451579" y="2015732"/>
            <a:ext cx="9603275" cy="4037749"/>
          </a:xfrm>
        </p:spPr>
        <p:txBody>
          <a:bodyPr>
            <a:normAutofit fontScale="92500" lnSpcReduction="10000"/>
          </a:bodyPr>
          <a:lstStyle/>
          <a:p>
            <a:pPr marL="0" indent="0">
              <a:buNone/>
            </a:pPr>
            <a:r>
              <a:rPr lang="en-US" dirty="0"/>
              <a:t>M:One of the dangers of TV comes from the amount of time that people spend sitting in front of the television and its negative impact on physical health; this can be avoided by spending less time in front of the TV.</a:t>
            </a:r>
          </a:p>
          <a:p>
            <a:pPr marL="0" indent="0">
              <a:buNone/>
            </a:pPr>
            <a:r>
              <a:rPr lang="en-US" dirty="0"/>
              <a:t>E:  </a:t>
            </a:r>
          </a:p>
          <a:p>
            <a:pPr marL="0" indent="0">
              <a:buNone/>
            </a:pPr>
            <a:r>
              <a:rPr lang="en-US" dirty="0"/>
              <a:t>A: If ______________, then ______________.</a:t>
            </a:r>
          </a:p>
          <a:p>
            <a:pPr marL="0" indent="0">
              <a:buNone/>
            </a:pPr>
            <a:r>
              <a:rPr lang="en-US" dirty="0"/>
              <a:t>E: The article “TV Watching and Health” reveals that individuals who watch an excessive amount of  TV (four or more hours daily) have an increased risk of health issues than those who watch two or less hours daily. </a:t>
            </a:r>
          </a:p>
          <a:p>
            <a:pPr marL="0" indent="0">
              <a:buNone/>
            </a:pPr>
            <a:r>
              <a:rPr lang="en-US" dirty="0"/>
              <a:t>A: If ______________, then ______________.</a:t>
            </a:r>
          </a:p>
          <a:p>
            <a:pPr marL="0" indent="0">
              <a:buNone/>
            </a:pPr>
            <a:r>
              <a:rPr lang="en-US" dirty="0"/>
              <a:t>L/S: </a:t>
            </a:r>
          </a:p>
        </p:txBody>
      </p:sp>
    </p:spTree>
    <p:extLst>
      <p:ext uri="{BB962C8B-B14F-4D97-AF65-F5344CB8AC3E}">
        <p14:creationId xmlns:p14="http://schemas.microsoft.com/office/powerpoint/2010/main" val="183477937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TotalTime>
  <Words>403</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Wingdings</vt:lpstr>
      <vt:lpstr>Gallery</vt:lpstr>
      <vt:lpstr>Body paragraphs—3rd period remediation</vt:lpstr>
      <vt:lpstr>As You Enter Today</vt:lpstr>
      <vt:lpstr>Warm Up: DOK Level 2 Fill in the blank with the appropriate transition</vt:lpstr>
      <vt:lpstr>Body Paragraphs: Notes</vt:lpstr>
      <vt:lpstr>Body Paragraph 1: MEAEALS</vt:lpstr>
      <vt:lpstr>Body Paragraph 2: MEAEALS</vt:lpstr>
      <vt:lpstr>Body Paragraph 1: Guided Practice Thesis: People can avoid harm by: restricting the amount of TV they watch and…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paragraphs—3rd period remediation</dc:title>
  <dc:creator>Jamie Hayes</dc:creator>
  <cp:lastModifiedBy>Jamie Hayes</cp:lastModifiedBy>
  <cp:revision>2</cp:revision>
  <dcterms:created xsi:type="dcterms:W3CDTF">2020-03-06T15:37:50Z</dcterms:created>
  <dcterms:modified xsi:type="dcterms:W3CDTF">2020-03-06T15:47:36Z</dcterms:modified>
</cp:coreProperties>
</file>