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4"/>
  </p:sldMasterIdLst>
  <p:notesMasterIdLst>
    <p:notesMasterId r:id="rId36"/>
  </p:notesMasterIdLst>
  <p:sldIdLst>
    <p:sldId id="265" r:id="rId5"/>
    <p:sldId id="350" r:id="rId6"/>
    <p:sldId id="351" r:id="rId7"/>
    <p:sldId id="263" r:id="rId8"/>
    <p:sldId id="349" r:id="rId9"/>
    <p:sldId id="354" r:id="rId10"/>
    <p:sldId id="355" r:id="rId11"/>
    <p:sldId id="356" r:id="rId12"/>
    <p:sldId id="357" r:id="rId13"/>
    <p:sldId id="358" r:id="rId14"/>
    <p:sldId id="359" r:id="rId15"/>
    <p:sldId id="343" r:id="rId16"/>
    <p:sldId id="360" r:id="rId17"/>
    <p:sldId id="344" r:id="rId18"/>
    <p:sldId id="361" r:id="rId19"/>
    <p:sldId id="376" r:id="rId20"/>
    <p:sldId id="364" r:id="rId21"/>
    <p:sldId id="366" r:id="rId22"/>
    <p:sldId id="367" r:id="rId23"/>
    <p:sldId id="369" r:id="rId24"/>
    <p:sldId id="377" r:id="rId25"/>
    <p:sldId id="378" r:id="rId26"/>
    <p:sldId id="373" r:id="rId27"/>
    <p:sldId id="374" r:id="rId28"/>
    <p:sldId id="379" r:id="rId29"/>
    <p:sldId id="389" r:id="rId30"/>
    <p:sldId id="381" r:id="rId31"/>
    <p:sldId id="390" r:id="rId32"/>
    <p:sldId id="383" r:id="rId33"/>
    <p:sldId id="386" r:id="rId34"/>
    <p:sldId id="388" r:id="rId35"/>
  </p:sldIdLst>
  <p:sldSz cx="12192000" cy="6858000"/>
  <p:notesSz cx="6858000" cy="91995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0EBCCA-CC76-488E-A195-AF438301217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A5AFEB9-6235-4F76-A65A-1FA9A6CB4166}">
      <dgm:prSet/>
      <dgm:spPr/>
      <dgm:t>
        <a:bodyPr/>
        <a:lstStyle/>
        <a:p>
          <a:r>
            <a:rPr lang="en-US" dirty="0"/>
            <a:t>Enter quietly and go directly to your seat. </a:t>
          </a:r>
          <a:r>
            <a:rPr lang="en-US" dirty="0">
              <a:sym typeface="Wingdings" panose="05000000000000000000" pitchFamily="2" charset="2"/>
            </a:rPr>
            <a:t></a:t>
          </a:r>
          <a:endParaRPr lang="en-US" dirty="0"/>
        </a:p>
      </dgm:t>
    </dgm:pt>
    <dgm:pt modelId="{07E376D1-EDF0-4CF5-BDFE-C702CB2512E4}" type="parTrans" cxnId="{EBC93DAA-EBD8-435B-B3F8-CFA1E9A5114F}">
      <dgm:prSet/>
      <dgm:spPr/>
      <dgm:t>
        <a:bodyPr/>
        <a:lstStyle/>
        <a:p>
          <a:endParaRPr lang="en-US"/>
        </a:p>
      </dgm:t>
    </dgm:pt>
    <dgm:pt modelId="{FDCB69D7-9539-4298-95C2-CAB3FA7C7840}" type="sibTrans" cxnId="{EBC93DAA-EBD8-435B-B3F8-CFA1E9A5114F}">
      <dgm:prSet/>
      <dgm:spPr/>
      <dgm:t>
        <a:bodyPr/>
        <a:lstStyle/>
        <a:p>
          <a:endParaRPr lang="en-US"/>
        </a:p>
      </dgm:t>
    </dgm:pt>
    <dgm:pt modelId="{EA4A6B39-26E3-4ECB-A634-0BE063EB9827}">
      <dgm:prSet/>
      <dgm:spPr/>
      <dgm:t>
        <a:bodyPr/>
        <a:lstStyle/>
        <a:p>
          <a:r>
            <a:rPr lang="en-US" dirty="0"/>
            <a:t>Pass out writing folders.</a:t>
          </a:r>
        </a:p>
      </dgm:t>
    </dgm:pt>
    <dgm:pt modelId="{936F1094-9156-4281-BA9D-A2DA51A7946B}" type="parTrans" cxnId="{8CDD9C85-E89D-4F4E-B58B-CA2B46C9D137}">
      <dgm:prSet/>
      <dgm:spPr/>
      <dgm:t>
        <a:bodyPr/>
        <a:lstStyle/>
        <a:p>
          <a:endParaRPr lang="en-US"/>
        </a:p>
      </dgm:t>
    </dgm:pt>
    <dgm:pt modelId="{60480ED9-387D-4662-8420-C366D8B2388B}" type="sibTrans" cxnId="{8CDD9C85-E89D-4F4E-B58B-CA2B46C9D137}">
      <dgm:prSet/>
      <dgm:spPr/>
      <dgm:t>
        <a:bodyPr/>
        <a:lstStyle/>
        <a:p>
          <a:endParaRPr lang="en-US"/>
        </a:p>
      </dgm:t>
    </dgm:pt>
    <dgm:pt modelId="{E81EC265-FB36-45F9-AA15-E51794558574}">
      <dgm:prSet/>
      <dgm:spPr/>
      <dgm:t>
        <a:bodyPr/>
        <a:lstStyle/>
        <a:p>
          <a:r>
            <a:rPr lang="en-US" dirty="0"/>
            <a:t>Warm </a:t>
          </a:r>
          <a:r>
            <a:rPr lang="en-US" dirty="0" err="1"/>
            <a:t>Up:USATestPrep</a:t>
          </a:r>
          <a:r>
            <a:rPr lang="en-US" dirty="0"/>
            <a:t> on Coherence (The flow of your writing/how well everything goes together.)</a:t>
          </a:r>
        </a:p>
      </dgm:t>
    </dgm:pt>
    <dgm:pt modelId="{DA641832-223A-44ED-B0BB-6C4A00F376B7}" type="parTrans" cxnId="{42ABF21F-D103-49A0-ABF0-E892F1FC4433}">
      <dgm:prSet/>
      <dgm:spPr/>
      <dgm:t>
        <a:bodyPr/>
        <a:lstStyle/>
        <a:p>
          <a:endParaRPr lang="en-US"/>
        </a:p>
      </dgm:t>
    </dgm:pt>
    <dgm:pt modelId="{3A6FCCD5-4588-494E-92FD-B49D3DD1491C}" type="sibTrans" cxnId="{42ABF21F-D103-49A0-ABF0-E892F1FC4433}">
      <dgm:prSet/>
      <dgm:spPr/>
      <dgm:t>
        <a:bodyPr/>
        <a:lstStyle/>
        <a:p>
          <a:endParaRPr lang="en-US"/>
        </a:p>
      </dgm:t>
    </dgm:pt>
    <dgm:pt modelId="{C5C2F5A5-CB9E-42A7-9127-1672E7C25472}" type="pres">
      <dgm:prSet presAssocID="{600EBCCA-CC76-488E-A195-AF438301217B}" presName="linear" presStyleCnt="0">
        <dgm:presLayoutVars>
          <dgm:animLvl val="lvl"/>
          <dgm:resizeHandles val="exact"/>
        </dgm:presLayoutVars>
      </dgm:prSet>
      <dgm:spPr/>
    </dgm:pt>
    <dgm:pt modelId="{CCAB0A79-30E7-4560-9204-C35BBCF26683}" type="pres">
      <dgm:prSet presAssocID="{5A5AFEB9-6235-4F76-A65A-1FA9A6CB4166}" presName="parentText" presStyleLbl="node1" presStyleIdx="0" presStyleCnt="3">
        <dgm:presLayoutVars>
          <dgm:chMax val="0"/>
          <dgm:bulletEnabled val="1"/>
        </dgm:presLayoutVars>
      </dgm:prSet>
      <dgm:spPr/>
    </dgm:pt>
    <dgm:pt modelId="{21A3AE1C-FC33-4CE0-BB0D-F12D604C1BC9}" type="pres">
      <dgm:prSet presAssocID="{FDCB69D7-9539-4298-95C2-CAB3FA7C7840}" presName="spacer" presStyleCnt="0"/>
      <dgm:spPr/>
    </dgm:pt>
    <dgm:pt modelId="{042054D8-99CB-4905-A05B-DB7C8EE60BEE}" type="pres">
      <dgm:prSet presAssocID="{EA4A6B39-26E3-4ECB-A634-0BE063EB9827}" presName="parentText" presStyleLbl="node1" presStyleIdx="1" presStyleCnt="3" custLinFactNeighborX="1379" custLinFactNeighborY="-5163">
        <dgm:presLayoutVars>
          <dgm:chMax val="0"/>
          <dgm:bulletEnabled val="1"/>
        </dgm:presLayoutVars>
      </dgm:prSet>
      <dgm:spPr/>
    </dgm:pt>
    <dgm:pt modelId="{EA4AB7DB-8FA4-400A-9075-511CA6C764D6}" type="pres">
      <dgm:prSet presAssocID="{60480ED9-387D-4662-8420-C366D8B2388B}" presName="spacer" presStyleCnt="0"/>
      <dgm:spPr/>
    </dgm:pt>
    <dgm:pt modelId="{52B91F8B-0509-4D6B-940A-DAD6DA12C1DD}" type="pres">
      <dgm:prSet presAssocID="{E81EC265-FB36-45F9-AA15-E51794558574}" presName="parentText" presStyleLbl="node1" presStyleIdx="2" presStyleCnt="3">
        <dgm:presLayoutVars>
          <dgm:chMax val="0"/>
          <dgm:bulletEnabled val="1"/>
        </dgm:presLayoutVars>
      </dgm:prSet>
      <dgm:spPr/>
    </dgm:pt>
  </dgm:ptLst>
  <dgm:cxnLst>
    <dgm:cxn modelId="{42ABF21F-D103-49A0-ABF0-E892F1FC4433}" srcId="{600EBCCA-CC76-488E-A195-AF438301217B}" destId="{E81EC265-FB36-45F9-AA15-E51794558574}" srcOrd="2" destOrd="0" parTransId="{DA641832-223A-44ED-B0BB-6C4A00F376B7}" sibTransId="{3A6FCCD5-4588-494E-92FD-B49D3DD1491C}"/>
    <dgm:cxn modelId="{5F52762B-B89F-4E26-8814-C6DBA537C151}" type="presOf" srcId="{5A5AFEB9-6235-4F76-A65A-1FA9A6CB4166}" destId="{CCAB0A79-30E7-4560-9204-C35BBCF26683}" srcOrd="0" destOrd="0" presId="urn:microsoft.com/office/officeart/2005/8/layout/vList2"/>
    <dgm:cxn modelId="{A10B8462-875D-4375-8D1C-D9E2CE9B169A}" type="presOf" srcId="{E81EC265-FB36-45F9-AA15-E51794558574}" destId="{52B91F8B-0509-4D6B-940A-DAD6DA12C1DD}" srcOrd="0" destOrd="0" presId="urn:microsoft.com/office/officeart/2005/8/layout/vList2"/>
    <dgm:cxn modelId="{716E8247-A6B8-420D-BCE4-D3E154703C4C}" type="presOf" srcId="{600EBCCA-CC76-488E-A195-AF438301217B}" destId="{C5C2F5A5-CB9E-42A7-9127-1672E7C25472}" srcOrd="0" destOrd="0" presId="urn:microsoft.com/office/officeart/2005/8/layout/vList2"/>
    <dgm:cxn modelId="{8CDD9C85-E89D-4F4E-B58B-CA2B46C9D137}" srcId="{600EBCCA-CC76-488E-A195-AF438301217B}" destId="{EA4A6B39-26E3-4ECB-A634-0BE063EB9827}" srcOrd="1" destOrd="0" parTransId="{936F1094-9156-4281-BA9D-A2DA51A7946B}" sibTransId="{60480ED9-387D-4662-8420-C366D8B2388B}"/>
    <dgm:cxn modelId="{EBC93DAA-EBD8-435B-B3F8-CFA1E9A5114F}" srcId="{600EBCCA-CC76-488E-A195-AF438301217B}" destId="{5A5AFEB9-6235-4F76-A65A-1FA9A6CB4166}" srcOrd="0" destOrd="0" parTransId="{07E376D1-EDF0-4CF5-BDFE-C702CB2512E4}" sibTransId="{FDCB69D7-9539-4298-95C2-CAB3FA7C7840}"/>
    <dgm:cxn modelId="{A2076ECA-889D-48C4-8C20-AA4C3A419E06}" type="presOf" srcId="{EA4A6B39-26E3-4ECB-A634-0BE063EB9827}" destId="{042054D8-99CB-4905-A05B-DB7C8EE60BEE}" srcOrd="0" destOrd="0" presId="urn:microsoft.com/office/officeart/2005/8/layout/vList2"/>
    <dgm:cxn modelId="{3D2D2F85-05F4-49C7-8B69-1E8EBA444F1F}" type="presParOf" srcId="{C5C2F5A5-CB9E-42A7-9127-1672E7C25472}" destId="{CCAB0A79-30E7-4560-9204-C35BBCF26683}" srcOrd="0" destOrd="0" presId="urn:microsoft.com/office/officeart/2005/8/layout/vList2"/>
    <dgm:cxn modelId="{8268A507-6D84-4F73-B498-56FDE2653CEE}" type="presParOf" srcId="{C5C2F5A5-CB9E-42A7-9127-1672E7C25472}" destId="{21A3AE1C-FC33-4CE0-BB0D-F12D604C1BC9}" srcOrd="1" destOrd="0" presId="urn:microsoft.com/office/officeart/2005/8/layout/vList2"/>
    <dgm:cxn modelId="{A38044B6-93DB-46F5-A91C-10D4F96AB719}" type="presParOf" srcId="{C5C2F5A5-CB9E-42A7-9127-1672E7C25472}" destId="{042054D8-99CB-4905-A05B-DB7C8EE60BEE}" srcOrd="2" destOrd="0" presId="urn:microsoft.com/office/officeart/2005/8/layout/vList2"/>
    <dgm:cxn modelId="{3A6E600A-4631-4A95-862F-B7FE58F112F4}" type="presParOf" srcId="{C5C2F5A5-CB9E-42A7-9127-1672E7C25472}" destId="{EA4AB7DB-8FA4-400A-9075-511CA6C764D6}" srcOrd="3" destOrd="0" presId="urn:microsoft.com/office/officeart/2005/8/layout/vList2"/>
    <dgm:cxn modelId="{C685850A-DCDC-4536-852C-4DFEB685BCD5}" type="presParOf" srcId="{C5C2F5A5-CB9E-42A7-9127-1672E7C25472}" destId="{52B91F8B-0509-4D6B-940A-DAD6DA12C1D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0EBCCA-CC76-488E-A195-AF438301217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A5AFEB9-6235-4F76-A65A-1FA9A6CB4166}">
      <dgm:prSet/>
      <dgm:spPr/>
      <dgm:t>
        <a:bodyPr/>
        <a:lstStyle/>
        <a:p>
          <a:r>
            <a:rPr lang="en-US" dirty="0"/>
            <a:t>Enter quietly and go directly to your seat. </a:t>
          </a:r>
          <a:r>
            <a:rPr lang="en-US" dirty="0">
              <a:sym typeface="Wingdings" panose="05000000000000000000" pitchFamily="2" charset="2"/>
            </a:rPr>
            <a:t></a:t>
          </a:r>
          <a:endParaRPr lang="en-US" dirty="0"/>
        </a:p>
      </dgm:t>
    </dgm:pt>
    <dgm:pt modelId="{07E376D1-EDF0-4CF5-BDFE-C702CB2512E4}" type="parTrans" cxnId="{EBC93DAA-EBD8-435B-B3F8-CFA1E9A5114F}">
      <dgm:prSet/>
      <dgm:spPr/>
      <dgm:t>
        <a:bodyPr/>
        <a:lstStyle/>
        <a:p>
          <a:endParaRPr lang="en-US"/>
        </a:p>
      </dgm:t>
    </dgm:pt>
    <dgm:pt modelId="{FDCB69D7-9539-4298-95C2-CAB3FA7C7840}" type="sibTrans" cxnId="{EBC93DAA-EBD8-435B-B3F8-CFA1E9A5114F}">
      <dgm:prSet/>
      <dgm:spPr/>
      <dgm:t>
        <a:bodyPr/>
        <a:lstStyle/>
        <a:p>
          <a:endParaRPr lang="en-US"/>
        </a:p>
      </dgm:t>
    </dgm:pt>
    <dgm:pt modelId="{EA4A6B39-26E3-4ECB-A634-0BE063EB9827}">
      <dgm:prSet/>
      <dgm:spPr/>
      <dgm:t>
        <a:bodyPr/>
        <a:lstStyle/>
        <a:p>
          <a:r>
            <a:rPr lang="en-US" dirty="0"/>
            <a:t>Pass out writing folders.</a:t>
          </a:r>
        </a:p>
      </dgm:t>
    </dgm:pt>
    <dgm:pt modelId="{936F1094-9156-4281-BA9D-A2DA51A7946B}" type="parTrans" cxnId="{8CDD9C85-E89D-4F4E-B58B-CA2B46C9D137}">
      <dgm:prSet/>
      <dgm:spPr/>
      <dgm:t>
        <a:bodyPr/>
        <a:lstStyle/>
        <a:p>
          <a:endParaRPr lang="en-US"/>
        </a:p>
      </dgm:t>
    </dgm:pt>
    <dgm:pt modelId="{60480ED9-387D-4662-8420-C366D8B2388B}" type="sibTrans" cxnId="{8CDD9C85-E89D-4F4E-B58B-CA2B46C9D137}">
      <dgm:prSet/>
      <dgm:spPr/>
      <dgm:t>
        <a:bodyPr/>
        <a:lstStyle/>
        <a:p>
          <a:endParaRPr lang="en-US"/>
        </a:p>
      </dgm:t>
    </dgm:pt>
    <dgm:pt modelId="{E81EC265-FB36-45F9-AA15-E51794558574}">
      <dgm:prSet/>
      <dgm:spPr/>
      <dgm:t>
        <a:bodyPr/>
        <a:lstStyle/>
        <a:p>
          <a:r>
            <a:rPr lang="en-US" dirty="0"/>
            <a:t>Warm Up: Using your guided notes, finish paraphrasing your evidence from “Is TV really so bad for kids?”</a:t>
          </a:r>
        </a:p>
      </dgm:t>
    </dgm:pt>
    <dgm:pt modelId="{DA641832-223A-44ED-B0BB-6C4A00F376B7}" type="parTrans" cxnId="{42ABF21F-D103-49A0-ABF0-E892F1FC4433}">
      <dgm:prSet/>
      <dgm:spPr/>
      <dgm:t>
        <a:bodyPr/>
        <a:lstStyle/>
        <a:p>
          <a:endParaRPr lang="en-US"/>
        </a:p>
      </dgm:t>
    </dgm:pt>
    <dgm:pt modelId="{3A6FCCD5-4588-494E-92FD-B49D3DD1491C}" type="sibTrans" cxnId="{42ABF21F-D103-49A0-ABF0-E892F1FC4433}">
      <dgm:prSet/>
      <dgm:spPr/>
      <dgm:t>
        <a:bodyPr/>
        <a:lstStyle/>
        <a:p>
          <a:endParaRPr lang="en-US"/>
        </a:p>
      </dgm:t>
    </dgm:pt>
    <dgm:pt modelId="{C5C2F5A5-CB9E-42A7-9127-1672E7C25472}" type="pres">
      <dgm:prSet presAssocID="{600EBCCA-CC76-488E-A195-AF438301217B}" presName="linear" presStyleCnt="0">
        <dgm:presLayoutVars>
          <dgm:animLvl val="lvl"/>
          <dgm:resizeHandles val="exact"/>
        </dgm:presLayoutVars>
      </dgm:prSet>
      <dgm:spPr/>
    </dgm:pt>
    <dgm:pt modelId="{CCAB0A79-30E7-4560-9204-C35BBCF26683}" type="pres">
      <dgm:prSet presAssocID="{5A5AFEB9-6235-4F76-A65A-1FA9A6CB4166}" presName="parentText" presStyleLbl="node1" presStyleIdx="0" presStyleCnt="3">
        <dgm:presLayoutVars>
          <dgm:chMax val="0"/>
          <dgm:bulletEnabled val="1"/>
        </dgm:presLayoutVars>
      </dgm:prSet>
      <dgm:spPr/>
    </dgm:pt>
    <dgm:pt modelId="{21A3AE1C-FC33-4CE0-BB0D-F12D604C1BC9}" type="pres">
      <dgm:prSet presAssocID="{FDCB69D7-9539-4298-95C2-CAB3FA7C7840}" presName="spacer" presStyleCnt="0"/>
      <dgm:spPr/>
    </dgm:pt>
    <dgm:pt modelId="{042054D8-99CB-4905-A05B-DB7C8EE60BEE}" type="pres">
      <dgm:prSet presAssocID="{EA4A6B39-26E3-4ECB-A634-0BE063EB9827}" presName="parentText" presStyleLbl="node1" presStyleIdx="1" presStyleCnt="3" custLinFactNeighborX="1379" custLinFactNeighborY="-5163">
        <dgm:presLayoutVars>
          <dgm:chMax val="0"/>
          <dgm:bulletEnabled val="1"/>
        </dgm:presLayoutVars>
      </dgm:prSet>
      <dgm:spPr/>
    </dgm:pt>
    <dgm:pt modelId="{EA4AB7DB-8FA4-400A-9075-511CA6C764D6}" type="pres">
      <dgm:prSet presAssocID="{60480ED9-387D-4662-8420-C366D8B2388B}" presName="spacer" presStyleCnt="0"/>
      <dgm:spPr/>
    </dgm:pt>
    <dgm:pt modelId="{52B91F8B-0509-4D6B-940A-DAD6DA12C1DD}" type="pres">
      <dgm:prSet presAssocID="{E81EC265-FB36-45F9-AA15-E51794558574}" presName="parentText" presStyleLbl="node1" presStyleIdx="2" presStyleCnt="3">
        <dgm:presLayoutVars>
          <dgm:chMax val="0"/>
          <dgm:bulletEnabled val="1"/>
        </dgm:presLayoutVars>
      </dgm:prSet>
      <dgm:spPr/>
    </dgm:pt>
  </dgm:ptLst>
  <dgm:cxnLst>
    <dgm:cxn modelId="{42ABF21F-D103-49A0-ABF0-E892F1FC4433}" srcId="{600EBCCA-CC76-488E-A195-AF438301217B}" destId="{E81EC265-FB36-45F9-AA15-E51794558574}" srcOrd="2" destOrd="0" parTransId="{DA641832-223A-44ED-B0BB-6C4A00F376B7}" sibTransId="{3A6FCCD5-4588-494E-92FD-B49D3DD1491C}"/>
    <dgm:cxn modelId="{5F52762B-B89F-4E26-8814-C6DBA537C151}" type="presOf" srcId="{5A5AFEB9-6235-4F76-A65A-1FA9A6CB4166}" destId="{CCAB0A79-30E7-4560-9204-C35BBCF26683}" srcOrd="0" destOrd="0" presId="urn:microsoft.com/office/officeart/2005/8/layout/vList2"/>
    <dgm:cxn modelId="{A10B8462-875D-4375-8D1C-D9E2CE9B169A}" type="presOf" srcId="{E81EC265-FB36-45F9-AA15-E51794558574}" destId="{52B91F8B-0509-4D6B-940A-DAD6DA12C1DD}" srcOrd="0" destOrd="0" presId="urn:microsoft.com/office/officeart/2005/8/layout/vList2"/>
    <dgm:cxn modelId="{716E8247-A6B8-420D-BCE4-D3E154703C4C}" type="presOf" srcId="{600EBCCA-CC76-488E-A195-AF438301217B}" destId="{C5C2F5A5-CB9E-42A7-9127-1672E7C25472}" srcOrd="0" destOrd="0" presId="urn:microsoft.com/office/officeart/2005/8/layout/vList2"/>
    <dgm:cxn modelId="{8CDD9C85-E89D-4F4E-B58B-CA2B46C9D137}" srcId="{600EBCCA-CC76-488E-A195-AF438301217B}" destId="{EA4A6B39-26E3-4ECB-A634-0BE063EB9827}" srcOrd="1" destOrd="0" parTransId="{936F1094-9156-4281-BA9D-A2DA51A7946B}" sibTransId="{60480ED9-387D-4662-8420-C366D8B2388B}"/>
    <dgm:cxn modelId="{EBC93DAA-EBD8-435B-B3F8-CFA1E9A5114F}" srcId="{600EBCCA-CC76-488E-A195-AF438301217B}" destId="{5A5AFEB9-6235-4F76-A65A-1FA9A6CB4166}" srcOrd="0" destOrd="0" parTransId="{07E376D1-EDF0-4CF5-BDFE-C702CB2512E4}" sibTransId="{FDCB69D7-9539-4298-95C2-CAB3FA7C7840}"/>
    <dgm:cxn modelId="{A2076ECA-889D-48C4-8C20-AA4C3A419E06}" type="presOf" srcId="{EA4A6B39-26E3-4ECB-A634-0BE063EB9827}" destId="{042054D8-99CB-4905-A05B-DB7C8EE60BEE}" srcOrd="0" destOrd="0" presId="urn:microsoft.com/office/officeart/2005/8/layout/vList2"/>
    <dgm:cxn modelId="{3D2D2F85-05F4-49C7-8B69-1E8EBA444F1F}" type="presParOf" srcId="{C5C2F5A5-CB9E-42A7-9127-1672E7C25472}" destId="{CCAB0A79-30E7-4560-9204-C35BBCF26683}" srcOrd="0" destOrd="0" presId="urn:microsoft.com/office/officeart/2005/8/layout/vList2"/>
    <dgm:cxn modelId="{8268A507-6D84-4F73-B498-56FDE2653CEE}" type="presParOf" srcId="{C5C2F5A5-CB9E-42A7-9127-1672E7C25472}" destId="{21A3AE1C-FC33-4CE0-BB0D-F12D604C1BC9}" srcOrd="1" destOrd="0" presId="urn:microsoft.com/office/officeart/2005/8/layout/vList2"/>
    <dgm:cxn modelId="{A38044B6-93DB-46F5-A91C-10D4F96AB719}" type="presParOf" srcId="{C5C2F5A5-CB9E-42A7-9127-1672E7C25472}" destId="{042054D8-99CB-4905-A05B-DB7C8EE60BEE}" srcOrd="2" destOrd="0" presId="urn:microsoft.com/office/officeart/2005/8/layout/vList2"/>
    <dgm:cxn modelId="{3A6E600A-4631-4A95-862F-B7FE58F112F4}" type="presParOf" srcId="{C5C2F5A5-CB9E-42A7-9127-1672E7C25472}" destId="{EA4AB7DB-8FA4-400A-9075-511CA6C764D6}" srcOrd="3" destOrd="0" presId="urn:microsoft.com/office/officeart/2005/8/layout/vList2"/>
    <dgm:cxn modelId="{C685850A-DCDC-4536-852C-4DFEB685BCD5}" type="presParOf" srcId="{C5C2F5A5-CB9E-42A7-9127-1672E7C25472}" destId="{52B91F8B-0509-4D6B-940A-DAD6DA12C1D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0EBCCA-CC76-488E-A195-AF438301217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A5AFEB9-6235-4F76-A65A-1FA9A6CB4166}">
      <dgm:prSet/>
      <dgm:spPr/>
      <dgm:t>
        <a:bodyPr/>
        <a:lstStyle/>
        <a:p>
          <a:r>
            <a:rPr lang="en-US" dirty="0"/>
            <a:t>Enter quietly and go directly to your seat. </a:t>
          </a:r>
          <a:r>
            <a:rPr lang="en-US" dirty="0">
              <a:sym typeface="Wingdings" panose="05000000000000000000" pitchFamily="2" charset="2"/>
            </a:rPr>
            <a:t></a:t>
          </a:r>
          <a:endParaRPr lang="en-US" dirty="0"/>
        </a:p>
      </dgm:t>
    </dgm:pt>
    <dgm:pt modelId="{07E376D1-EDF0-4CF5-BDFE-C702CB2512E4}" type="parTrans" cxnId="{EBC93DAA-EBD8-435B-B3F8-CFA1E9A5114F}">
      <dgm:prSet/>
      <dgm:spPr/>
      <dgm:t>
        <a:bodyPr/>
        <a:lstStyle/>
        <a:p>
          <a:endParaRPr lang="en-US"/>
        </a:p>
      </dgm:t>
    </dgm:pt>
    <dgm:pt modelId="{FDCB69D7-9539-4298-95C2-CAB3FA7C7840}" type="sibTrans" cxnId="{EBC93DAA-EBD8-435B-B3F8-CFA1E9A5114F}">
      <dgm:prSet/>
      <dgm:spPr/>
      <dgm:t>
        <a:bodyPr/>
        <a:lstStyle/>
        <a:p>
          <a:endParaRPr lang="en-US"/>
        </a:p>
      </dgm:t>
    </dgm:pt>
    <dgm:pt modelId="{EA4A6B39-26E3-4ECB-A634-0BE063EB9827}">
      <dgm:prSet/>
      <dgm:spPr/>
      <dgm:t>
        <a:bodyPr/>
        <a:lstStyle/>
        <a:p>
          <a:r>
            <a:rPr lang="en-US" dirty="0"/>
            <a:t>Pass out writing folders.</a:t>
          </a:r>
        </a:p>
      </dgm:t>
    </dgm:pt>
    <dgm:pt modelId="{936F1094-9156-4281-BA9D-A2DA51A7946B}" type="parTrans" cxnId="{8CDD9C85-E89D-4F4E-B58B-CA2B46C9D137}">
      <dgm:prSet/>
      <dgm:spPr/>
      <dgm:t>
        <a:bodyPr/>
        <a:lstStyle/>
        <a:p>
          <a:endParaRPr lang="en-US"/>
        </a:p>
      </dgm:t>
    </dgm:pt>
    <dgm:pt modelId="{60480ED9-387D-4662-8420-C366D8B2388B}" type="sibTrans" cxnId="{8CDD9C85-E89D-4F4E-B58B-CA2B46C9D137}">
      <dgm:prSet/>
      <dgm:spPr/>
      <dgm:t>
        <a:bodyPr/>
        <a:lstStyle/>
        <a:p>
          <a:endParaRPr lang="en-US"/>
        </a:p>
      </dgm:t>
    </dgm:pt>
    <dgm:pt modelId="{E81EC265-FB36-45F9-AA15-E51794558574}">
      <dgm:prSet/>
      <dgm:spPr/>
      <dgm:t>
        <a:bodyPr/>
        <a:lstStyle/>
        <a:p>
          <a:r>
            <a:rPr lang="en-US" dirty="0"/>
            <a:t>Warm Up: Milestones Review: Transitions</a:t>
          </a:r>
        </a:p>
      </dgm:t>
    </dgm:pt>
    <dgm:pt modelId="{DA641832-223A-44ED-B0BB-6C4A00F376B7}" type="parTrans" cxnId="{42ABF21F-D103-49A0-ABF0-E892F1FC4433}">
      <dgm:prSet/>
      <dgm:spPr/>
      <dgm:t>
        <a:bodyPr/>
        <a:lstStyle/>
        <a:p>
          <a:endParaRPr lang="en-US"/>
        </a:p>
      </dgm:t>
    </dgm:pt>
    <dgm:pt modelId="{3A6FCCD5-4588-494E-92FD-B49D3DD1491C}" type="sibTrans" cxnId="{42ABF21F-D103-49A0-ABF0-E892F1FC4433}">
      <dgm:prSet/>
      <dgm:spPr/>
      <dgm:t>
        <a:bodyPr/>
        <a:lstStyle/>
        <a:p>
          <a:endParaRPr lang="en-US"/>
        </a:p>
      </dgm:t>
    </dgm:pt>
    <dgm:pt modelId="{C5C2F5A5-CB9E-42A7-9127-1672E7C25472}" type="pres">
      <dgm:prSet presAssocID="{600EBCCA-CC76-488E-A195-AF438301217B}" presName="linear" presStyleCnt="0">
        <dgm:presLayoutVars>
          <dgm:animLvl val="lvl"/>
          <dgm:resizeHandles val="exact"/>
        </dgm:presLayoutVars>
      </dgm:prSet>
      <dgm:spPr/>
    </dgm:pt>
    <dgm:pt modelId="{CCAB0A79-30E7-4560-9204-C35BBCF26683}" type="pres">
      <dgm:prSet presAssocID="{5A5AFEB9-6235-4F76-A65A-1FA9A6CB4166}" presName="parentText" presStyleLbl="node1" presStyleIdx="0" presStyleCnt="3">
        <dgm:presLayoutVars>
          <dgm:chMax val="0"/>
          <dgm:bulletEnabled val="1"/>
        </dgm:presLayoutVars>
      </dgm:prSet>
      <dgm:spPr/>
    </dgm:pt>
    <dgm:pt modelId="{21A3AE1C-FC33-4CE0-BB0D-F12D604C1BC9}" type="pres">
      <dgm:prSet presAssocID="{FDCB69D7-9539-4298-95C2-CAB3FA7C7840}" presName="spacer" presStyleCnt="0"/>
      <dgm:spPr/>
    </dgm:pt>
    <dgm:pt modelId="{042054D8-99CB-4905-A05B-DB7C8EE60BEE}" type="pres">
      <dgm:prSet presAssocID="{EA4A6B39-26E3-4ECB-A634-0BE063EB9827}" presName="parentText" presStyleLbl="node1" presStyleIdx="1" presStyleCnt="3" custLinFactNeighborX="1379" custLinFactNeighborY="-5163">
        <dgm:presLayoutVars>
          <dgm:chMax val="0"/>
          <dgm:bulletEnabled val="1"/>
        </dgm:presLayoutVars>
      </dgm:prSet>
      <dgm:spPr/>
    </dgm:pt>
    <dgm:pt modelId="{EA4AB7DB-8FA4-400A-9075-511CA6C764D6}" type="pres">
      <dgm:prSet presAssocID="{60480ED9-387D-4662-8420-C366D8B2388B}" presName="spacer" presStyleCnt="0"/>
      <dgm:spPr/>
    </dgm:pt>
    <dgm:pt modelId="{52B91F8B-0509-4D6B-940A-DAD6DA12C1DD}" type="pres">
      <dgm:prSet presAssocID="{E81EC265-FB36-45F9-AA15-E51794558574}" presName="parentText" presStyleLbl="node1" presStyleIdx="2" presStyleCnt="3">
        <dgm:presLayoutVars>
          <dgm:chMax val="0"/>
          <dgm:bulletEnabled val="1"/>
        </dgm:presLayoutVars>
      </dgm:prSet>
      <dgm:spPr/>
    </dgm:pt>
  </dgm:ptLst>
  <dgm:cxnLst>
    <dgm:cxn modelId="{42ABF21F-D103-49A0-ABF0-E892F1FC4433}" srcId="{600EBCCA-CC76-488E-A195-AF438301217B}" destId="{E81EC265-FB36-45F9-AA15-E51794558574}" srcOrd="2" destOrd="0" parTransId="{DA641832-223A-44ED-B0BB-6C4A00F376B7}" sibTransId="{3A6FCCD5-4588-494E-92FD-B49D3DD1491C}"/>
    <dgm:cxn modelId="{5F52762B-B89F-4E26-8814-C6DBA537C151}" type="presOf" srcId="{5A5AFEB9-6235-4F76-A65A-1FA9A6CB4166}" destId="{CCAB0A79-30E7-4560-9204-C35BBCF26683}" srcOrd="0" destOrd="0" presId="urn:microsoft.com/office/officeart/2005/8/layout/vList2"/>
    <dgm:cxn modelId="{A10B8462-875D-4375-8D1C-D9E2CE9B169A}" type="presOf" srcId="{E81EC265-FB36-45F9-AA15-E51794558574}" destId="{52B91F8B-0509-4D6B-940A-DAD6DA12C1DD}" srcOrd="0" destOrd="0" presId="urn:microsoft.com/office/officeart/2005/8/layout/vList2"/>
    <dgm:cxn modelId="{716E8247-A6B8-420D-BCE4-D3E154703C4C}" type="presOf" srcId="{600EBCCA-CC76-488E-A195-AF438301217B}" destId="{C5C2F5A5-CB9E-42A7-9127-1672E7C25472}" srcOrd="0" destOrd="0" presId="urn:microsoft.com/office/officeart/2005/8/layout/vList2"/>
    <dgm:cxn modelId="{8CDD9C85-E89D-4F4E-B58B-CA2B46C9D137}" srcId="{600EBCCA-CC76-488E-A195-AF438301217B}" destId="{EA4A6B39-26E3-4ECB-A634-0BE063EB9827}" srcOrd="1" destOrd="0" parTransId="{936F1094-9156-4281-BA9D-A2DA51A7946B}" sibTransId="{60480ED9-387D-4662-8420-C366D8B2388B}"/>
    <dgm:cxn modelId="{EBC93DAA-EBD8-435B-B3F8-CFA1E9A5114F}" srcId="{600EBCCA-CC76-488E-A195-AF438301217B}" destId="{5A5AFEB9-6235-4F76-A65A-1FA9A6CB4166}" srcOrd="0" destOrd="0" parTransId="{07E376D1-EDF0-4CF5-BDFE-C702CB2512E4}" sibTransId="{FDCB69D7-9539-4298-95C2-CAB3FA7C7840}"/>
    <dgm:cxn modelId="{A2076ECA-889D-48C4-8C20-AA4C3A419E06}" type="presOf" srcId="{EA4A6B39-26E3-4ECB-A634-0BE063EB9827}" destId="{042054D8-99CB-4905-A05B-DB7C8EE60BEE}" srcOrd="0" destOrd="0" presId="urn:microsoft.com/office/officeart/2005/8/layout/vList2"/>
    <dgm:cxn modelId="{3D2D2F85-05F4-49C7-8B69-1E8EBA444F1F}" type="presParOf" srcId="{C5C2F5A5-CB9E-42A7-9127-1672E7C25472}" destId="{CCAB0A79-30E7-4560-9204-C35BBCF26683}" srcOrd="0" destOrd="0" presId="urn:microsoft.com/office/officeart/2005/8/layout/vList2"/>
    <dgm:cxn modelId="{8268A507-6D84-4F73-B498-56FDE2653CEE}" type="presParOf" srcId="{C5C2F5A5-CB9E-42A7-9127-1672E7C25472}" destId="{21A3AE1C-FC33-4CE0-BB0D-F12D604C1BC9}" srcOrd="1" destOrd="0" presId="urn:microsoft.com/office/officeart/2005/8/layout/vList2"/>
    <dgm:cxn modelId="{A38044B6-93DB-46F5-A91C-10D4F96AB719}" type="presParOf" srcId="{C5C2F5A5-CB9E-42A7-9127-1672E7C25472}" destId="{042054D8-99CB-4905-A05B-DB7C8EE60BEE}" srcOrd="2" destOrd="0" presId="urn:microsoft.com/office/officeart/2005/8/layout/vList2"/>
    <dgm:cxn modelId="{3A6E600A-4631-4A95-862F-B7FE58F112F4}" type="presParOf" srcId="{C5C2F5A5-CB9E-42A7-9127-1672E7C25472}" destId="{EA4AB7DB-8FA4-400A-9075-511CA6C764D6}" srcOrd="3" destOrd="0" presId="urn:microsoft.com/office/officeart/2005/8/layout/vList2"/>
    <dgm:cxn modelId="{C685850A-DCDC-4536-852C-4DFEB685BCD5}" type="presParOf" srcId="{C5C2F5A5-CB9E-42A7-9127-1672E7C25472}" destId="{52B91F8B-0509-4D6B-940A-DAD6DA12C1D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B0A79-30E7-4560-9204-C35BBCF26683}">
      <dsp:nvSpPr>
        <dsp:cNvPr id="0" name=""/>
        <dsp:cNvSpPr/>
      </dsp:nvSpPr>
      <dsp:spPr>
        <a:xfrm>
          <a:off x="0" y="14396"/>
          <a:ext cx="6628804" cy="1592662"/>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Enter quietly and go directly to your seat. </a:t>
          </a:r>
          <a:r>
            <a:rPr lang="en-US" sz="3000" kern="1200" dirty="0">
              <a:sym typeface="Wingdings" panose="05000000000000000000" pitchFamily="2" charset="2"/>
            </a:rPr>
            <a:t></a:t>
          </a:r>
          <a:endParaRPr lang="en-US" sz="3000" kern="1200" dirty="0"/>
        </a:p>
      </dsp:txBody>
      <dsp:txXfrm>
        <a:off x="77747" y="92143"/>
        <a:ext cx="6473310" cy="1437168"/>
      </dsp:txXfrm>
    </dsp:sp>
    <dsp:sp modelId="{042054D8-99CB-4905-A05B-DB7C8EE60BEE}">
      <dsp:nvSpPr>
        <dsp:cNvPr id="0" name=""/>
        <dsp:cNvSpPr/>
      </dsp:nvSpPr>
      <dsp:spPr>
        <a:xfrm>
          <a:off x="0" y="1688998"/>
          <a:ext cx="6628804" cy="1592662"/>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Pass out writing folders.</a:t>
          </a:r>
        </a:p>
      </dsp:txBody>
      <dsp:txXfrm>
        <a:off x="77747" y="1766745"/>
        <a:ext cx="6473310" cy="1437168"/>
      </dsp:txXfrm>
    </dsp:sp>
    <dsp:sp modelId="{52B91F8B-0509-4D6B-940A-DAD6DA12C1DD}">
      <dsp:nvSpPr>
        <dsp:cNvPr id="0" name=""/>
        <dsp:cNvSpPr/>
      </dsp:nvSpPr>
      <dsp:spPr>
        <a:xfrm>
          <a:off x="0" y="3372521"/>
          <a:ext cx="6628804" cy="1592662"/>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Warm </a:t>
          </a:r>
          <a:r>
            <a:rPr lang="en-US" sz="3000" kern="1200" dirty="0" err="1"/>
            <a:t>Up:USATestPrep</a:t>
          </a:r>
          <a:r>
            <a:rPr lang="en-US" sz="3000" kern="1200" dirty="0"/>
            <a:t> on Coherence (The flow of your writing/how well everything goes together.)</a:t>
          </a:r>
        </a:p>
      </dsp:txBody>
      <dsp:txXfrm>
        <a:off x="77747" y="3450268"/>
        <a:ext cx="6473310" cy="14371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B0A79-30E7-4560-9204-C35BBCF26683}">
      <dsp:nvSpPr>
        <dsp:cNvPr id="0" name=""/>
        <dsp:cNvSpPr/>
      </dsp:nvSpPr>
      <dsp:spPr>
        <a:xfrm>
          <a:off x="0" y="14396"/>
          <a:ext cx="6628804" cy="1592662"/>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Enter quietly and go directly to your seat. </a:t>
          </a:r>
          <a:r>
            <a:rPr lang="en-US" sz="3000" kern="1200" dirty="0">
              <a:sym typeface="Wingdings" panose="05000000000000000000" pitchFamily="2" charset="2"/>
            </a:rPr>
            <a:t></a:t>
          </a:r>
          <a:endParaRPr lang="en-US" sz="3000" kern="1200" dirty="0"/>
        </a:p>
      </dsp:txBody>
      <dsp:txXfrm>
        <a:off x="77747" y="92143"/>
        <a:ext cx="6473310" cy="1437168"/>
      </dsp:txXfrm>
    </dsp:sp>
    <dsp:sp modelId="{042054D8-99CB-4905-A05B-DB7C8EE60BEE}">
      <dsp:nvSpPr>
        <dsp:cNvPr id="0" name=""/>
        <dsp:cNvSpPr/>
      </dsp:nvSpPr>
      <dsp:spPr>
        <a:xfrm>
          <a:off x="0" y="1688998"/>
          <a:ext cx="6628804" cy="1592662"/>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Pass out writing folders.</a:t>
          </a:r>
        </a:p>
      </dsp:txBody>
      <dsp:txXfrm>
        <a:off x="77747" y="1766745"/>
        <a:ext cx="6473310" cy="1437168"/>
      </dsp:txXfrm>
    </dsp:sp>
    <dsp:sp modelId="{52B91F8B-0509-4D6B-940A-DAD6DA12C1DD}">
      <dsp:nvSpPr>
        <dsp:cNvPr id="0" name=""/>
        <dsp:cNvSpPr/>
      </dsp:nvSpPr>
      <dsp:spPr>
        <a:xfrm>
          <a:off x="0" y="3372521"/>
          <a:ext cx="6628804" cy="1592662"/>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Warm Up: Using your guided notes, finish paraphrasing your evidence from “Is TV really so bad for kids?”</a:t>
          </a:r>
        </a:p>
      </dsp:txBody>
      <dsp:txXfrm>
        <a:off x="77747" y="3450268"/>
        <a:ext cx="6473310" cy="14371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B0A79-30E7-4560-9204-C35BBCF26683}">
      <dsp:nvSpPr>
        <dsp:cNvPr id="0" name=""/>
        <dsp:cNvSpPr/>
      </dsp:nvSpPr>
      <dsp:spPr>
        <a:xfrm>
          <a:off x="0" y="57990"/>
          <a:ext cx="6628804" cy="15444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Enter quietly and go directly to your seat. </a:t>
          </a:r>
          <a:r>
            <a:rPr lang="en-US" sz="4000" kern="1200" dirty="0">
              <a:sym typeface="Wingdings" panose="05000000000000000000" pitchFamily="2" charset="2"/>
            </a:rPr>
            <a:t></a:t>
          </a:r>
          <a:endParaRPr lang="en-US" sz="4000" kern="1200" dirty="0"/>
        </a:p>
      </dsp:txBody>
      <dsp:txXfrm>
        <a:off x="75391" y="133381"/>
        <a:ext cx="6478022" cy="1393618"/>
      </dsp:txXfrm>
    </dsp:sp>
    <dsp:sp modelId="{042054D8-99CB-4905-A05B-DB7C8EE60BEE}">
      <dsp:nvSpPr>
        <dsp:cNvPr id="0" name=""/>
        <dsp:cNvSpPr/>
      </dsp:nvSpPr>
      <dsp:spPr>
        <a:xfrm>
          <a:off x="0" y="1711642"/>
          <a:ext cx="6628804" cy="1544400"/>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Pass out writing folders.</a:t>
          </a:r>
        </a:p>
      </dsp:txBody>
      <dsp:txXfrm>
        <a:off x="75391" y="1787033"/>
        <a:ext cx="6478022" cy="1393618"/>
      </dsp:txXfrm>
    </dsp:sp>
    <dsp:sp modelId="{52B91F8B-0509-4D6B-940A-DAD6DA12C1DD}">
      <dsp:nvSpPr>
        <dsp:cNvPr id="0" name=""/>
        <dsp:cNvSpPr/>
      </dsp:nvSpPr>
      <dsp:spPr>
        <a:xfrm>
          <a:off x="0" y="3377190"/>
          <a:ext cx="6628804" cy="154440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Warm Up: Milestones Review: Transitions</a:t>
          </a:r>
        </a:p>
      </dsp:txBody>
      <dsp:txXfrm>
        <a:off x="75391" y="3452581"/>
        <a:ext cx="6478022" cy="13936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5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576"/>
          </a:xfrm>
          <a:prstGeom prst="rect">
            <a:avLst/>
          </a:prstGeom>
        </p:spPr>
        <p:txBody>
          <a:bodyPr vert="horz" lIns="91440" tIns="45720" rIns="91440" bIns="45720" rtlCol="0"/>
          <a:lstStyle>
            <a:lvl1pPr algn="r">
              <a:defRPr sz="1200"/>
            </a:lvl1pPr>
          </a:lstStyle>
          <a:p>
            <a:fld id="{D52EE3C2-9D87-4E74-996C-80E54BA617F7}" type="datetimeFigureOut">
              <a:rPr lang="en-US" smtClean="0"/>
              <a:t>3/5/2020</a:t>
            </a:fld>
            <a:endParaRPr lang="en-US"/>
          </a:p>
        </p:txBody>
      </p:sp>
      <p:sp>
        <p:nvSpPr>
          <p:cNvPr id="4" name="Slide Image Placeholder 3"/>
          <p:cNvSpPr>
            <a:spLocks noGrp="1" noRot="1" noChangeAspect="1"/>
          </p:cNvSpPr>
          <p:nvPr>
            <p:ph type="sldImg" idx="2"/>
          </p:nvPr>
        </p:nvSpPr>
        <p:spPr>
          <a:xfrm>
            <a:off x="669925" y="1149350"/>
            <a:ext cx="5518150" cy="3105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7290"/>
            <a:ext cx="5486400" cy="362232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37989"/>
            <a:ext cx="2971800" cy="461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989"/>
            <a:ext cx="2971800" cy="461575"/>
          </a:xfrm>
          <a:prstGeom prst="rect">
            <a:avLst/>
          </a:prstGeom>
        </p:spPr>
        <p:txBody>
          <a:bodyPr vert="horz" lIns="91440" tIns="45720" rIns="91440" bIns="45720" rtlCol="0" anchor="b"/>
          <a:lstStyle>
            <a:lvl1pPr algn="r">
              <a:defRPr sz="1200"/>
            </a:lvl1pPr>
          </a:lstStyle>
          <a:p>
            <a:fld id="{6F938752-5ACA-4DE1-8EC5-ED28FA51C8B6}" type="slidenum">
              <a:rPr lang="en-US" smtClean="0"/>
              <a:t>‹#›</a:t>
            </a:fld>
            <a:endParaRPr lang="en-US"/>
          </a:p>
        </p:txBody>
      </p:sp>
    </p:spTree>
    <p:extLst>
      <p:ext uri="{BB962C8B-B14F-4D97-AF65-F5344CB8AC3E}">
        <p14:creationId xmlns:p14="http://schemas.microsoft.com/office/powerpoint/2010/main" val="979869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3/5/2020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4FAB73BC-B049-4115-A692-8D63A059BFB8}"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514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8933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0992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49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077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3/5/2020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591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3/5/2020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9203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3/5/2020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872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3/5/2020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8364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3/5/2020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574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7616CA0-919D-4A49-9C8A-62FDFB3A5183}" type="datetimeFigureOut">
              <a:rPr lang="en-US" smtClean="0"/>
              <a:t>3/5/2020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942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0298CD5-6C1E-4009-B41F-6DF62E31D3BE}" type="datetimeFigureOut">
              <a:rPr lang="en-US" smtClean="0"/>
              <a:pPr/>
              <a:t>3/5/2020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1451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92B3-7141-4049-9828-D383FF8AC4E1}"/>
              </a:ext>
            </a:extLst>
          </p:cNvPr>
          <p:cNvSpPr>
            <a:spLocks noGrp="1"/>
          </p:cNvSpPr>
          <p:nvPr>
            <p:ph type="title"/>
          </p:nvPr>
        </p:nvSpPr>
        <p:spPr>
          <a:xfrm>
            <a:off x="652481" y="1382486"/>
            <a:ext cx="3547581" cy="4093028"/>
          </a:xfrm>
        </p:spPr>
        <p:txBody>
          <a:bodyPr anchor="ctr">
            <a:normAutofit/>
          </a:bodyPr>
          <a:lstStyle/>
          <a:p>
            <a:r>
              <a:rPr lang="en-US" sz="4400" dirty="0"/>
              <a:t>As You Enter Today</a:t>
            </a:r>
          </a:p>
        </p:txBody>
      </p:sp>
      <p:graphicFrame>
        <p:nvGraphicFramePr>
          <p:cNvPr id="5" name="Content Placeholder 2">
            <a:extLst>
              <a:ext uri="{FF2B5EF4-FFF2-40B4-BE49-F238E27FC236}">
                <a16:creationId xmlns:a16="http://schemas.microsoft.com/office/drawing/2014/main" id="{7EC8AECD-F933-493D-BCD8-A72129370B5E}"/>
              </a:ext>
            </a:extLst>
          </p:cNvPr>
          <p:cNvGraphicFramePr>
            <a:graphicFrameLocks noGrp="1"/>
          </p:cNvGraphicFramePr>
          <p:nvPr>
            <p:ph idx="1"/>
            <p:extLst>
              <p:ext uri="{D42A27DB-BD31-4B8C-83A1-F6EECF244321}">
                <p14:modId xmlns:p14="http://schemas.microsoft.com/office/powerpoint/2010/main" val="190352703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6864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C55D-28B3-4D14-8C62-5F3704824AD3}"/>
              </a:ext>
            </a:extLst>
          </p:cNvPr>
          <p:cNvSpPr>
            <a:spLocks noGrp="1"/>
          </p:cNvSpPr>
          <p:nvPr>
            <p:ph type="title"/>
          </p:nvPr>
        </p:nvSpPr>
        <p:spPr/>
        <p:txBody>
          <a:bodyPr/>
          <a:lstStyle/>
          <a:p>
            <a:r>
              <a:rPr lang="en-US" dirty="0"/>
              <a:t>Paraphrasing practice</a:t>
            </a:r>
          </a:p>
        </p:txBody>
      </p:sp>
      <p:sp>
        <p:nvSpPr>
          <p:cNvPr id="4" name="Content Placeholder 3">
            <a:extLst>
              <a:ext uri="{FF2B5EF4-FFF2-40B4-BE49-F238E27FC236}">
                <a16:creationId xmlns:a16="http://schemas.microsoft.com/office/drawing/2014/main" id="{86B54A76-3F0F-4B9A-8A8E-BB9283AF3B3C}"/>
              </a:ext>
            </a:extLst>
          </p:cNvPr>
          <p:cNvSpPr>
            <a:spLocks noGrp="1"/>
          </p:cNvSpPr>
          <p:nvPr>
            <p:ph sz="half" idx="1"/>
          </p:nvPr>
        </p:nvSpPr>
        <p:spPr/>
        <p:txBody>
          <a:bodyPr>
            <a:normAutofit/>
          </a:bodyPr>
          <a:lstStyle/>
          <a:p>
            <a:pPr marL="457200" indent="-457200">
              <a:buAutoNum type="arabicPeriod"/>
            </a:pPr>
            <a:r>
              <a:rPr lang="en-US" dirty="0"/>
              <a:t>Reread the quote.</a:t>
            </a:r>
          </a:p>
          <a:p>
            <a:pPr marL="457200" indent="-457200">
              <a:buAutoNum type="arabicPeriod"/>
            </a:pPr>
            <a:r>
              <a:rPr lang="en-US" dirty="0"/>
              <a:t>Circle the most important details in the quote.</a:t>
            </a:r>
          </a:p>
          <a:p>
            <a:pPr marL="457200" indent="-457200">
              <a:buAutoNum type="arabicPeriod"/>
            </a:pPr>
            <a:r>
              <a:rPr lang="en-US" dirty="0"/>
              <a:t>Paraphrase the quote making sure to include the most important details.</a:t>
            </a:r>
          </a:p>
        </p:txBody>
      </p:sp>
      <p:sp>
        <p:nvSpPr>
          <p:cNvPr id="5" name="Content Placeholder 4">
            <a:extLst>
              <a:ext uri="{FF2B5EF4-FFF2-40B4-BE49-F238E27FC236}">
                <a16:creationId xmlns:a16="http://schemas.microsoft.com/office/drawing/2014/main" id="{1BE2C037-7E50-4FCF-A5B0-ED60965CB71B}"/>
              </a:ext>
            </a:extLst>
          </p:cNvPr>
          <p:cNvSpPr>
            <a:spLocks noGrp="1"/>
          </p:cNvSpPr>
          <p:nvPr>
            <p:ph sz="half" idx="2"/>
          </p:nvPr>
        </p:nvSpPr>
        <p:spPr/>
        <p:txBody>
          <a:bodyPr>
            <a:noAutofit/>
          </a:bodyPr>
          <a:lstStyle/>
          <a:p>
            <a:pPr marL="0" indent="0">
              <a:buNone/>
            </a:pPr>
            <a:r>
              <a:rPr lang="en-US" sz="2400" dirty="0">
                <a:highlight>
                  <a:srgbClr val="00FF00"/>
                </a:highlight>
              </a:rPr>
              <a:t>Original Quote:</a:t>
            </a:r>
            <a:r>
              <a:rPr lang="en-US" sz="2400" dirty="0"/>
              <a:t> “Compared to those who watched less than two hours of TV per day, people who watched four hours or more were 80 percent more likely to die from heart disease and 46 percent more likely to die from any cause.”</a:t>
            </a:r>
          </a:p>
          <a:p>
            <a:pPr marL="0" indent="0">
              <a:buNone/>
            </a:pPr>
            <a:r>
              <a:rPr lang="en-US" sz="2400" dirty="0"/>
              <a:t>-TV Watching and Health</a:t>
            </a:r>
          </a:p>
          <a:p>
            <a:endParaRPr lang="en-US" sz="2400" dirty="0"/>
          </a:p>
        </p:txBody>
      </p:sp>
    </p:spTree>
    <p:extLst>
      <p:ext uri="{BB962C8B-B14F-4D97-AF65-F5344CB8AC3E}">
        <p14:creationId xmlns:p14="http://schemas.microsoft.com/office/powerpoint/2010/main" val="1612711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C55D-28B3-4D14-8C62-5F3704824AD3}"/>
              </a:ext>
            </a:extLst>
          </p:cNvPr>
          <p:cNvSpPr>
            <a:spLocks noGrp="1"/>
          </p:cNvSpPr>
          <p:nvPr>
            <p:ph type="title"/>
          </p:nvPr>
        </p:nvSpPr>
        <p:spPr/>
        <p:txBody>
          <a:bodyPr/>
          <a:lstStyle/>
          <a:p>
            <a:r>
              <a:rPr lang="en-US" dirty="0"/>
              <a:t>Paraphrasing practice</a:t>
            </a:r>
          </a:p>
        </p:txBody>
      </p:sp>
      <p:sp>
        <p:nvSpPr>
          <p:cNvPr id="4" name="Content Placeholder 3">
            <a:extLst>
              <a:ext uri="{FF2B5EF4-FFF2-40B4-BE49-F238E27FC236}">
                <a16:creationId xmlns:a16="http://schemas.microsoft.com/office/drawing/2014/main" id="{86B54A76-3F0F-4B9A-8A8E-BB9283AF3B3C}"/>
              </a:ext>
            </a:extLst>
          </p:cNvPr>
          <p:cNvSpPr>
            <a:spLocks noGrp="1"/>
          </p:cNvSpPr>
          <p:nvPr>
            <p:ph sz="half" idx="1"/>
          </p:nvPr>
        </p:nvSpPr>
        <p:spPr/>
        <p:txBody>
          <a:bodyPr>
            <a:normAutofit lnSpcReduction="10000"/>
          </a:bodyPr>
          <a:lstStyle/>
          <a:p>
            <a:r>
              <a:rPr lang="en-US" sz="2400" dirty="0">
                <a:highlight>
                  <a:srgbClr val="00FF00"/>
                </a:highlight>
              </a:rPr>
              <a:t>Original Quote:</a:t>
            </a:r>
            <a:r>
              <a:rPr lang="en-US" sz="2400" dirty="0"/>
              <a:t> “Compared to those who watched less than two hours of TV per day, people who watched four hours or more were 80 percent more likely to die from heart disease and 46 percent more likely to die from any cause.”</a:t>
            </a:r>
          </a:p>
          <a:p>
            <a:endParaRPr lang="en-US" dirty="0"/>
          </a:p>
        </p:txBody>
      </p:sp>
      <p:sp>
        <p:nvSpPr>
          <p:cNvPr id="5" name="Content Placeholder 4">
            <a:extLst>
              <a:ext uri="{FF2B5EF4-FFF2-40B4-BE49-F238E27FC236}">
                <a16:creationId xmlns:a16="http://schemas.microsoft.com/office/drawing/2014/main" id="{1BE2C037-7E50-4FCF-A5B0-ED60965CB71B}"/>
              </a:ext>
            </a:extLst>
          </p:cNvPr>
          <p:cNvSpPr>
            <a:spLocks noGrp="1"/>
          </p:cNvSpPr>
          <p:nvPr>
            <p:ph sz="half" idx="2"/>
          </p:nvPr>
        </p:nvSpPr>
        <p:spPr/>
        <p:txBody>
          <a:bodyPr>
            <a:noAutofit/>
          </a:bodyPr>
          <a:lstStyle/>
          <a:p>
            <a:r>
              <a:rPr lang="en-US" sz="2400" dirty="0">
                <a:highlight>
                  <a:srgbClr val="00FFFF"/>
                </a:highlight>
              </a:rPr>
              <a:t>Paraphrased Quote:</a:t>
            </a:r>
            <a:r>
              <a:rPr lang="en-US" sz="2400" dirty="0"/>
              <a:t> The article “TV Watching and Health” reveals that individuals who watch an excessive amount of  TV (four or more hours daily) have an increased risk of health issues than those who watch two or less hours daily. </a:t>
            </a:r>
          </a:p>
        </p:txBody>
      </p:sp>
    </p:spTree>
    <p:extLst>
      <p:ext uri="{BB962C8B-B14F-4D97-AF65-F5344CB8AC3E}">
        <p14:creationId xmlns:p14="http://schemas.microsoft.com/office/powerpoint/2010/main" val="3900173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BF72-3447-4558-B65A-7401E4F9F0DB}"/>
              </a:ext>
            </a:extLst>
          </p:cNvPr>
          <p:cNvSpPr>
            <a:spLocks noGrp="1"/>
          </p:cNvSpPr>
          <p:nvPr>
            <p:ph type="title"/>
          </p:nvPr>
        </p:nvSpPr>
        <p:spPr/>
        <p:txBody>
          <a:bodyPr>
            <a:normAutofit/>
          </a:bodyPr>
          <a:lstStyle/>
          <a:p>
            <a:r>
              <a:rPr lang="en-US" dirty="0"/>
              <a:t>Composing Main Body Paragraphs</a:t>
            </a:r>
          </a:p>
        </p:txBody>
      </p:sp>
      <p:sp>
        <p:nvSpPr>
          <p:cNvPr id="3" name="Content Placeholder 2">
            <a:extLst>
              <a:ext uri="{FF2B5EF4-FFF2-40B4-BE49-F238E27FC236}">
                <a16:creationId xmlns:a16="http://schemas.microsoft.com/office/drawing/2014/main" id="{0502CE63-9D1A-4111-A72F-D1759E940FAB}"/>
              </a:ext>
            </a:extLst>
          </p:cNvPr>
          <p:cNvSpPr>
            <a:spLocks noGrp="1"/>
          </p:cNvSpPr>
          <p:nvPr>
            <p:ph sz="half" idx="1"/>
          </p:nvPr>
        </p:nvSpPr>
        <p:spPr>
          <a:xfrm>
            <a:off x="304801" y="1991829"/>
            <a:ext cx="4552950" cy="4317531"/>
          </a:xfrm>
        </p:spPr>
        <p:txBody>
          <a:bodyPr>
            <a:normAutofit lnSpcReduction="10000"/>
          </a:bodyPr>
          <a:lstStyle/>
          <a:p>
            <a:pPr marL="0" indent="0">
              <a:buNone/>
            </a:pPr>
            <a:r>
              <a:rPr lang="en-US" sz="2800" dirty="0"/>
              <a:t>1. Reread the article.</a:t>
            </a:r>
          </a:p>
          <a:p>
            <a:pPr marL="0" indent="0">
              <a:buNone/>
            </a:pPr>
            <a:r>
              <a:rPr lang="en-US" sz="2800" dirty="0"/>
              <a:t>2. Highlight two pieces of evidence in each article that support your thesis</a:t>
            </a:r>
          </a:p>
          <a:p>
            <a:pPr marL="0" indent="0">
              <a:buNone/>
            </a:pPr>
            <a:r>
              <a:rPr lang="en-US" sz="2800" dirty="0"/>
              <a:t>3. Write one piece of evidence from </a:t>
            </a:r>
            <a:r>
              <a:rPr lang="en-US" sz="2800" b="1" dirty="0"/>
              <a:t>each</a:t>
            </a:r>
            <a:r>
              <a:rPr lang="en-US" sz="2800" dirty="0"/>
              <a:t> article in your own words (Paraphrase).</a:t>
            </a:r>
          </a:p>
        </p:txBody>
      </p:sp>
      <p:sp>
        <p:nvSpPr>
          <p:cNvPr id="4" name="Content Placeholder 3">
            <a:extLst>
              <a:ext uri="{FF2B5EF4-FFF2-40B4-BE49-F238E27FC236}">
                <a16:creationId xmlns:a16="http://schemas.microsoft.com/office/drawing/2014/main" id="{44297A35-2F7E-4AB0-92CC-EFA339EE1D74}"/>
              </a:ext>
            </a:extLst>
          </p:cNvPr>
          <p:cNvSpPr>
            <a:spLocks noGrp="1"/>
          </p:cNvSpPr>
          <p:nvPr>
            <p:ph sz="half" idx="2"/>
          </p:nvPr>
        </p:nvSpPr>
        <p:spPr>
          <a:xfrm>
            <a:off x="5105401" y="1864194"/>
            <a:ext cx="6605776" cy="4317531"/>
          </a:xfrm>
        </p:spPr>
        <p:txBody>
          <a:bodyPr>
            <a:normAutofit lnSpcReduction="10000"/>
          </a:bodyPr>
          <a:lstStyle/>
          <a:p>
            <a:pPr marL="0" indent="0">
              <a:buNone/>
            </a:pPr>
            <a:r>
              <a:rPr lang="en-US" sz="2400" dirty="0"/>
              <a:t>Write your paraphrased text evidence on your notes sheet of paper. </a:t>
            </a:r>
          </a:p>
          <a:p>
            <a:pPr marL="0" indent="0">
              <a:buNone/>
            </a:pPr>
            <a:r>
              <a:rPr lang="en-US" sz="2400" dirty="0"/>
              <a:t>Once you have paraphrased your text evidence, see Mrs. Hayes</a:t>
            </a:r>
          </a:p>
        </p:txBody>
      </p:sp>
    </p:spTree>
    <p:extLst>
      <p:ext uri="{BB962C8B-B14F-4D97-AF65-F5344CB8AC3E}">
        <p14:creationId xmlns:p14="http://schemas.microsoft.com/office/powerpoint/2010/main" val="2381308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BF72-3447-4558-B65A-7401E4F9F0DB}"/>
              </a:ext>
            </a:extLst>
          </p:cNvPr>
          <p:cNvSpPr>
            <a:spLocks noGrp="1"/>
          </p:cNvSpPr>
          <p:nvPr>
            <p:ph type="title"/>
          </p:nvPr>
        </p:nvSpPr>
        <p:spPr/>
        <p:txBody>
          <a:bodyPr>
            <a:normAutofit/>
          </a:bodyPr>
          <a:lstStyle/>
          <a:p>
            <a:r>
              <a:rPr lang="en-US" dirty="0"/>
              <a:t>Composing a main body paragraph</a:t>
            </a:r>
          </a:p>
        </p:txBody>
      </p:sp>
      <p:sp>
        <p:nvSpPr>
          <p:cNvPr id="3" name="Content Placeholder 2">
            <a:extLst>
              <a:ext uri="{FF2B5EF4-FFF2-40B4-BE49-F238E27FC236}">
                <a16:creationId xmlns:a16="http://schemas.microsoft.com/office/drawing/2014/main" id="{0502CE63-9D1A-4111-A72F-D1759E940FAB}"/>
              </a:ext>
            </a:extLst>
          </p:cNvPr>
          <p:cNvSpPr>
            <a:spLocks noGrp="1"/>
          </p:cNvSpPr>
          <p:nvPr>
            <p:ph sz="half" idx="1"/>
          </p:nvPr>
        </p:nvSpPr>
        <p:spPr>
          <a:xfrm>
            <a:off x="304801" y="1991829"/>
            <a:ext cx="4552950" cy="4317531"/>
          </a:xfrm>
        </p:spPr>
        <p:txBody>
          <a:bodyPr>
            <a:normAutofit fontScale="92500" lnSpcReduction="20000"/>
          </a:bodyPr>
          <a:lstStyle/>
          <a:p>
            <a:pPr marL="0" indent="0">
              <a:buNone/>
            </a:pPr>
            <a:r>
              <a:rPr lang="en-US" sz="2800" dirty="0"/>
              <a:t>1. Reread the article.</a:t>
            </a:r>
          </a:p>
          <a:p>
            <a:pPr marL="0" indent="0">
              <a:buNone/>
            </a:pPr>
            <a:r>
              <a:rPr lang="en-US" sz="2800" dirty="0"/>
              <a:t>2. Highlight two pieces of evidence in each article that support your thesis</a:t>
            </a:r>
          </a:p>
          <a:p>
            <a:pPr marL="0" indent="0">
              <a:buNone/>
            </a:pPr>
            <a:r>
              <a:rPr lang="en-US" sz="2800" dirty="0"/>
              <a:t>3. Write one piece of evidence from </a:t>
            </a:r>
            <a:r>
              <a:rPr lang="en-US" sz="2800" b="1" dirty="0"/>
              <a:t>each</a:t>
            </a:r>
            <a:r>
              <a:rPr lang="en-US" sz="2800" dirty="0"/>
              <a:t> article in your own words (Paraphrase).</a:t>
            </a:r>
          </a:p>
        </p:txBody>
      </p:sp>
      <p:sp>
        <p:nvSpPr>
          <p:cNvPr id="4" name="Content Placeholder 3">
            <a:extLst>
              <a:ext uri="{FF2B5EF4-FFF2-40B4-BE49-F238E27FC236}">
                <a16:creationId xmlns:a16="http://schemas.microsoft.com/office/drawing/2014/main" id="{44297A35-2F7E-4AB0-92CC-EFA339EE1D74}"/>
              </a:ext>
            </a:extLst>
          </p:cNvPr>
          <p:cNvSpPr>
            <a:spLocks noGrp="1"/>
          </p:cNvSpPr>
          <p:nvPr>
            <p:ph sz="half" idx="2"/>
          </p:nvPr>
        </p:nvSpPr>
        <p:spPr>
          <a:xfrm>
            <a:off x="5105401" y="1864194"/>
            <a:ext cx="6605776" cy="4317531"/>
          </a:xfrm>
        </p:spPr>
        <p:txBody>
          <a:bodyPr>
            <a:normAutofit fontScale="92500" lnSpcReduction="20000"/>
          </a:bodyPr>
          <a:lstStyle/>
          <a:p>
            <a:pPr marL="0" indent="0">
              <a:buNone/>
            </a:pPr>
            <a:r>
              <a:rPr lang="en-US" sz="2400" dirty="0"/>
              <a:t>M:  Main Idea: Focus on the paragraph (from thesis statement)</a:t>
            </a:r>
          </a:p>
          <a:p>
            <a:pPr marL="0" indent="0">
              <a:buNone/>
            </a:pPr>
            <a:r>
              <a:rPr lang="en-US" sz="2400" dirty="0"/>
              <a:t>E: Evidence (Quote): According to “name the text”, ___________________.</a:t>
            </a:r>
          </a:p>
          <a:p>
            <a:pPr marL="0" indent="0">
              <a:buNone/>
            </a:pPr>
            <a:r>
              <a:rPr lang="en-US" sz="2400" dirty="0"/>
              <a:t>A: Analysis: If__________, then _________.</a:t>
            </a:r>
          </a:p>
          <a:p>
            <a:pPr marL="0" indent="0">
              <a:buNone/>
            </a:pPr>
            <a:r>
              <a:rPr lang="en-US" sz="2400" dirty="0"/>
              <a:t>E: Evidence (Paraphrase): “Name of the article” explains _”paraphrased evidence”__.</a:t>
            </a:r>
          </a:p>
          <a:p>
            <a:pPr marL="0" indent="0">
              <a:buNone/>
            </a:pPr>
            <a:r>
              <a:rPr lang="en-US" sz="2400" dirty="0"/>
              <a:t>A: Analysis: The impact of this is _____________. </a:t>
            </a:r>
          </a:p>
          <a:p>
            <a:pPr marL="0" indent="0">
              <a:buNone/>
            </a:pPr>
            <a:r>
              <a:rPr lang="en-US" sz="2400" dirty="0"/>
              <a:t>L: Link to Main Idea: varies by prompt</a:t>
            </a:r>
          </a:p>
          <a:p>
            <a:pPr marL="0" indent="0">
              <a:buNone/>
            </a:pPr>
            <a:r>
              <a:rPr lang="en-US" sz="2400" dirty="0"/>
              <a:t>S: Sum It Up: Ultimately, _______ (Restate Main Idea).</a:t>
            </a:r>
          </a:p>
          <a:p>
            <a:pPr marL="0" indent="0">
              <a:buNone/>
            </a:pPr>
            <a:endParaRPr lang="en-US" sz="2400" dirty="0"/>
          </a:p>
        </p:txBody>
      </p:sp>
    </p:spTree>
    <p:extLst>
      <p:ext uri="{BB962C8B-B14F-4D97-AF65-F5344CB8AC3E}">
        <p14:creationId xmlns:p14="http://schemas.microsoft.com/office/powerpoint/2010/main" val="2338934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8010F-326E-4805-9A24-C999D746AE38}"/>
              </a:ext>
            </a:extLst>
          </p:cNvPr>
          <p:cNvSpPr>
            <a:spLocks noGrp="1"/>
          </p:cNvSpPr>
          <p:nvPr>
            <p:ph type="title"/>
          </p:nvPr>
        </p:nvSpPr>
        <p:spPr/>
        <p:txBody>
          <a:bodyPr>
            <a:normAutofit/>
          </a:bodyPr>
          <a:lstStyle/>
          <a:p>
            <a:r>
              <a:rPr lang="en-US" dirty="0"/>
              <a:t>Closing: Peer Evaluation: 5 Minutes</a:t>
            </a:r>
          </a:p>
        </p:txBody>
      </p:sp>
      <p:sp>
        <p:nvSpPr>
          <p:cNvPr id="3" name="Content Placeholder 2">
            <a:extLst>
              <a:ext uri="{FF2B5EF4-FFF2-40B4-BE49-F238E27FC236}">
                <a16:creationId xmlns:a16="http://schemas.microsoft.com/office/drawing/2014/main" id="{0C05B0E8-01EF-4E34-BBB1-C02BD1EC8CE0}"/>
              </a:ext>
            </a:extLst>
          </p:cNvPr>
          <p:cNvSpPr>
            <a:spLocks noGrp="1"/>
          </p:cNvSpPr>
          <p:nvPr>
            <p:ph sz="half" idx="1"/>
          </p:nvPr>
        </p:nvSpPr>
        <p:spPr>
          <a:xfrm>
            <a:off x="1447331" y="2010878"/>
            <a:ext cx="5648794" cy="3713647"/>
          </a:xfrm>
        </p:spPr>
        <p:txBody>
          <a:bodyPr>
            <a:normAutofit/>
          </a:bodyPr>
          <a:lstStyle/>
          <a:p>
            <a:pPr marL="0" indent="0">
              <a:buNone/>
            </a:pPr>
            <a:r>
              <a:rPr lang="en-US" sz="2400" dirty="0">
                <a:highlight>
                  <a:srgbClr val="00FF00"/>
                </a:highlight>
              </a:rPr>
              <a:t>Directions: </a:t>
            </a:r>
          </a:p>
          <a:p>
            <a:pPr marL="457200" indent="-457200">
              <a:buFont typeface="+mj-lt"/>
              <a:buAutoNum type="arabicParenR"/>
            </a:pPr>
            <a:r>
              <a:rPr lang="en-US" sz="2400" dirty="0"/>
              <a:t>Trade papers with an elbow partner.</a:t>
            </a:r>
          </a:p>
          <a:p>
            <a:pPr marL="457200" indent="-457200">
              <a:buFont typeface="+mj-lt"/>
              <a:buAutoNum type="arabicParenR"/>
            </a:pPr>
            <a:r>
              <a:rPr lang="en-US" sz="2400" dirty="0"/>
              <a:t>Read your partner’s paraphrased evidence.</a:t>
            </a:r>
          </a:p>
          <a:p>
            <a:pPr marL="457200" indent="-457200">
              <a:buFont typeface="+mj-lt"/>
              <a:buAutoNum type="arabicParenR"/>
            </a:pPr>
            <a:r>
              <a:rPr lang="en-US" sz="2400" dirty="0"/>
              <a:t>Write a GLOW and a GROW</a:t>
            </a:r>
          </a:p>
          <a:p>
            <a:pPr marL="457200" indent="-457200">
              <a:buFont typeface="+mj-lt"/>
              <a:buAutoNum type="arabicParenR"/>
            </a:pPr>
            <a:r>
              <a:rPr lang="en-US" sz="2400" dirty="0"/>
              <a:t>Discuss any necessary corrections.</a:t>
            </a:r>
          </a:p>
          <a:p>
            <a:pPr marL="0" indent="0">
              <a:buNone/>
            </a:pPr>
            <a:endParaRPr lang="en-US" dirty="0"/>
          </a:p>
        </p:txBody>
      </p:sp>
      <p:pic>
        <p:nvPicPr>
          <p:cNvPr id="6" name="Content Placeholder 5" descr="A close up of a logo&#10;&#10;Description automatically generated">
            <a:extLst>
              <a:ext uri="{FF2B5EF4-FFF2-40B4-BE49-F238E27FC236}">
                <a16:creationId xmlns:a16="http://schemas.microsoft.com/office/drawing/2014/main" id="{532CB497-B862-438F-946B-5CC32BA5CFCB}"/>
              </a:ext>
            </a:extLst>
          </p:cNvPr>
          <p:cNvPicPr>
            <a:picLocks noGrp="1" noChangeAspect="1"/>
          </p:cNvPicPr>
          <p:nvPr>
            <p:ph sz="half" idx="2"/>
          </p:nvPr>
        </p:nvPicPr>
        <p:blipFill>
          <a:blip r:embed="rId2"/>
          <a:stretch>
            <a:fillRect/>
          </a:stretch>
        </p:blipFill>
        <p:spPr>
          <a:xfrm>
            <a:off x="6413500" y="2223817"/>
            <a:ext cx="4645025" cy="3029491"/>
          </a:xfrm>
        </p:spPr>
      </p:pic>
    </p:spTree>
    <p:extLst>
      <p:ext uri="{BB962C8B-B14F-4D97-AF65-F5344CB8AC3E}">
        <p14:creationId xmlns:p14="http://schemas.microsoft.com/office/powerpoint/2010/main" val="2017954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92B3-7141-4049-9828-D383FF8AC4E1}"/>
              </a:ext>
            </a:extLst>
          </p:cNvPr>
          <p:cNvSpPr>
            <a:spLocks noGrp="1"/>
          </p:cNvSpPr>
          <p:nvPr>
            <p:ph type="title"/>
          </p:nvPr>
        </p:nvSpPr>
        <p:spPr>
          <a:xfrm>
            <a:off x="652481" y="1382486"/>
            <a:ext cx="3547581" cy="4093028"/>
          </a:xfrm>
        </p:spPr>
        <p:txBody>
          <a:bodyPr anchor="ctr">
            <a:normAutofit/>
          </a:bodyPr>
          <a:lstStyle/>
          <a:p>
            <a:r>
              <a:rPr lang="en-US" sz="4400" dirty="0"/>
              <a:t>As You Enter Today</a:t>
            </a:r>
          </a:p>
        </p:txBody>
      </p:sp>
      <p:graphicFrame>
        <p:nvGraphicFramePr>
          <p:cNvPr id="5" name="Content Placeholder 2">
            <a:extLst>
              <a:ext uri="{FF2B5EF4-FFF2-40B4-BE49-F238E27FC236}">
                <a16:creationId xmlns:a16="http://schemas.microsoft.com/office/drawing/2014/main" id="{7EC8AECD-F933-493D-BCD8-A72129370B5E}"/>
              </a:ext>
            </a:extLst>
          </p:cNvPr>
          <p:cNvGraphicFramePr>
            <a:graphicFrameLocks noGrp="1"/>
          </p:cNvGraphicFramePr>
          <p:nvPr>
            <p:ph idx="1"/>
            <p:extLst>
              <p:ext uri="{D42A27DB-BD31-4B8C-83A1-F6EECF244321}">
                <p14:modId xmlns:p14="http://schemas.microsoft.com/office/powerpoint/2010/main" val="2479356428"/>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6053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C55D-28B3-4D14-8C62-5F3704824AD3}"/>
              </a:ext>
            </a:extLst>
          </p:cNvPr>
          <p:cNvSpPr>
            <a:spLocks noGrp="1"/>
          </p:cNvSpPr>
          <p:nvPr>
            <p:ph type="title"/>
          </p:nvPr>
        </p:nvSpPr>
        <p:spPr/>
        <p:txBody>
          <a:bodyPr/>
          <a:lstStyle/>
          <a:p>
            <a:r>
              <a:rPr lang="en-US" dirty="0"/>
              <a:t>Warm up: Paraphrasing practice</a:t>
            </a:r>
          </a:p>
        </p:txBody>
      </p:sp>
      <p:sp>
        <p:nvSpPr>
          <p:cNvPr id="4" name="Content Placeholder 3">
            <a:extLst>
              <a:ext uri="{FF2B5EF4-FFF2-40B4-BE49-F238E27FC236}">
                <a16:creationId xmlns:a16="http://schemas.microsoft.com/office/drawing/2014/main" id="{86B54A76-3F0F-4B9A-8A8E-BB9283AF3B3C}"/>
              </a:ext>
            </a:extLst>
          </p:cNvPr>
          <p:cNvSpPr>
            <a:spLocks noGrp="1"/>
          </p:cNvSpPr>
          <p:nvPr>
            <p:ph sz="half" idx="1"/>
          </p:nvPr>
        </p:nvSpPr>
        <p:spPr/>
        <p:txBody>
          <a:bodyPr>
            <a:normAutofit/>
          </a:bodyPr>
          <a:lstStyle/>
          <a:p>
            <a:pPr marL="457200" indent="-457200">
              <a:buAutoNum type="arabicPeriod"/>
            </a:pPr>
            <a:r>
              <a:rPr lang="en-US" dirty="0"/>
              <a:t>Reread the quote.</a:t>
            </a:r>
          </a:p>
          <a:p>
            <a:pPr marL="457200" indent="-457200">
              <a:buAutoNum type="arabicPeriod"/>
            </a:pPr>
            <a:r>
              <a:rPr lang="en-US" dirty="0"/>
              <a:t>Circle the most important details in the quote.</a:t>
            </a:r>
          </a:p>
          <a:p>
            <a:pPr marL="457200" indent="-457200">
              <a:buAutoNum type="arabicPeriod"/>
            </a:pPr>
            <a:r>
              <a:rPr lang="en-US" dirty="0"/>
              <a:t>Paraphrase the quote making sure to include the most important details.</a:t>
            </a:r>
          </a:p>
        </p:txBody>
      </p:sp>
      <p:sp>
        <p:nvSpPr>
          <p:cNvPr id="5" name="Content Placeholder 4">
            <a:extLst>
              <a:ext uri="{FF2B5EF4-FFF2-40B4-BE49-F238E27FC236}">
                <a16:creationId xmlns:a16="http://schemas.microsoft.com/office/drawing/2014/main" id="{1BE2C037-7E50-4FCF-A5B0-ED60965CB71B}"/>
              </a:ext>
            </a:extLst>
          </p:cNvPr>
          <p:cNvSpPr>
            <a:spLocks noGrp="1"/>
          </p:cNvSpPr>
          <p:nvPr>
            <p:ph sz="half" idx="2"/>
          </p:nvPr>
        </p:nvSpPr>
        <p:spPr/>
        <p:txBody>
          <a:bodyPr>
            <a:noAutofit/>
          </a:bodyPr>
          <a:lstStyle/>
          <a:p>
            <a:pPr marL="0" indent="0">
              <a:buNone/>
            </a:pPr>
            <a:r>
              <a:rPr lang="en-US" sz="2400" dirty="0"/>
              <a:t>Using your guided notes from yesterday, finish paraphrasing your evidence from “Is TV really so bad for kids?”</a:t>
            </a:r>
          </a:p>
          <a:p>
            <a:pPr marL="0" indent="0">
              <a:buNone/>
            </a:pPr>
            <a:endParaRPr lang="en-US" sz="2400" dirty="0"/>
          </a:p>
        </p:txBody>
      </p:sp>
    </p:spTree>
    <p:extLst>
      <p:ext uri="{BB962C8B-B14F-4D97-AF65-F5344CB8AC3E}">
        <p14:creationId xmlns:p14="http://schemas.microsoft.com/office/powerpoint/2010/main" val="1246781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008D71A-9ED8-43F9-AF1E-B1A699E6B70D}"/>
              </a:ext>
            </a:extLst>
          </p:cNvPr>
          <p:cNvSpPr>
            <a:spLocks noGrp="1"/>
          </p:cNvSpPr>
          <p:nvPr>
            <p:ph type="title"/>
          </p:nvPr>
        </p:nvSpPr>
        <p:spPr>
          <a:xfrm>
            <a:off x="676746" y="609600"/>
            <a:ext cx="6831494" cy="1320800"/>
          </a:xfrm>
        </p:spPr>
        <p:txBody>
          <a:bodyPr vert="horz" lIns="91440" tIns="45720" rIns="91440" bIns="45720" rtlCol="0" anchor="ctr">
            <a:normAutofit/>
          </a:bodyPr>
          <a:lstStyle/>
          <a:p>
            <a:r>
              <a:rPr lang="en-US" dirty="0"/>
              <a:t>Wednesday March 4th</a:t>
            </a:r>
          </a:p>
        </p:txBody>
      </p:sp>
      <p:sp>
        <p:nvSpPr>
          <p:cNvPr id="10" name="Content Placeholder 9">
            <a:extLst>
              <a:ext uri="{FF2B5EF4-FFF2-40B4-BE49-F238E27FC236}">
                <a16:creationId xmlns:a16="http://schemas.microsoft.com/office/drawing/2014/main" id="{6ED61E11-078B-4EF8-93AB-2EBC897080A0}"/>
              </a:ext>
            </a:extLst>
          </p:cNvPr>
          <p:cNvSpPr>
            <a:spLocks noGrp="1"/>
          </p:cNvSpPr>
          <p:nvPr>
            <p:ph sz="half" idx="1"/>
          </p:nvPr>
        </p:nvSpPr>
        <p:spPr>
          <a:xfrm>
            <a:off x="685167" y="2160589"/>
            <a:ext cx="3720916" cy="3792536"/>
          </a:xfrm>
        </p:spPr>
        <p:txBody>
          <a:bodyPr vert="horz" lIns="91440" tIns="45720" rIns="91440" bIns="45720" rtlCol="0">
            <a:normAutofit fontScale="85000" lnSpcReduction="10000"/>
          </a:bodyPr>
          <a:lstStyle/>
          <a:p>
            <a:pPr marL="0" indent="0">
              <a:lnSpc>
                <a:spcPct val="90000"/>
              </a:lnSpc>
              <a:buNone/>
            </a:pPr>
            <a:r>
              <a:rPr lang="en-US" b="1" dirty="0"/>
              <a:t>Opening</a:t>
            </a:r>
          </a:p>
          <a:p>
            <a:pPr>
              <a:lnSpc>
                <a:spcPct val="90000"/>
              </a:lnSpc>
            </a:pPr>
            <a:r>
              <a:rPr lang="en-US" dirty="0"/>
              <a:t>Paraphrasing review/practice</a:t>
            </a:r>
          </a:p>
          <a:p>
            <a:pPr marL="0" indent="0">
              <a:lnSpc>
                <a:spcPct val="90000"/>
              </a:lnSpc>
              <a:buNone/>
            </a:pPr>
            <a:r>
              <a:rPr lang="en-US" b="1" dirty="0"/>
              <a:t>Work Session</a:t>
            </a:r>
            <a:endParaRPr lang="en-US" dirty="0"/>
          </a:p>
          <a:p>
            <a:pPr>
              <a:lnSpc>
                <a:spcPct val="90000"/>
              </a:lnSpc>
            </a:pPr>
            <a:r>
              <a:rPr lang="en-US" dirty="0"/>
              <a:t>Review Body Paragraph </a:t>
            </a:r>
            <a:r>
              <a:rPr lang="en-US" dirty="0" err="1"/>
              <a:t>Acroymn</a:t>
            </a:r>
            <a:r>
              <a:rPr lang="en-US" dirty="0"/>
              <a:t>/Structure Review</a:t>
            </a:r>
          </a:p>
          <a:p>
            <a:pPr>
              <a:lnSpc>
                <a:spcPct val="90000"/>
              </a:lnSpc>
            </a:pPr>
            <a:r>
              <a:rPr lang="en-US" dirty="0"/>
              <a:t>Body Paragraph Guided Practice</a:t>
            </a:r>
          </a:p>
          <a:p>
            <a:pPr>
              <a:lnSpc>
                <a:spcPct val="90000"/>
              </a:lnSpc>
            </a:pPr>
            <a:r>
              <a:rPr lang="en-US" dirty="0"/>
              <a:t>Compose 2</a:t>
            </a:r>
            <a:r>
              <a:rPr lang="en-US" baseline="30000" dirty="0"/>
              <a:t>nd</a:t>
            </a:r>
            <a:r>
              <a:rPr lang="en-US" dirty="0"/>
              <a:t> Body Paragraph</a:t>
            </a:r>
          </a:p>
          <a:p>
            <a:pPr marL="0" indent="0">
              <a:lnSpc>
                <a:spcPct val="90000"/>
              </a:lnSpc>
              <a:buNone/>
            </a:pPr>
            <a:r>
              <a:rPr lang="en-US" b="1" dirty="0"/>
              <a:t>Closing</a:t>
            </a:r>
          </a:p>
          <a:p>
            <a:pPr>
              <a:lnSpc>
                <a:spcPct val="90000"/>
              </a:lnSpc>
            </a:pPr>
            <a:r>
              <a:rPr lang="en-US" dirty="0"/>
              <a:t>Peer Feedback on Body Paragraph 2</a:t>
            </a:r>
          </a:p>
        </p:txBody>
      </p:sp>
      <p:sp>
        <p:nvSpPr>
          <p:cNvPr id="2" name="Content Placeholder 1">
            <a:extLst>
              <a:ext uri="{FF2B5EF4-FFF2-40B4-BE49-F238E27FC236}">
                <a16:creationId xmlns:a16="http://schemas.microsoft.com/office/drawing/2014/main" id="{9AF40214-8F5F-4B05-B0E0-CB07FD1220D1}"/>
              </a:ext>
            </a:extLst>
          </p:cNvPr>
          <p:cNvSpPr>
            <a:spLocks noGrp="1"/>
          </p:cNvSpPr>
          <p:nvPr>
            <p:ph sz="half" idx="2"/>
          </p:nvPr>
        </p:nvSpPr>
        <p:spPr>
          <a:xfrm>
            <a:off x="4559107" y="2160589"/>
            <a:ext cx="5375468" cy="3880773"/>
          </a:xfrm>
        </p:spPr>
        <p:txBody>
          <a:bodyPr>
            <a:normAutofit fontScale="85000" lnSpcReduction="10000"/>
          </a:bodyPr>
          <a:lstStyle/>
          <a:p>
            <a:pPr marL="0" indent="0">
              <a:buNone/>
            </a:pPr>
            <a:r>
              <a:rPr lang="en-US" b="1" dirty="0"/>
              <a:t>Standard</a:t>
            </a:r>
          </a:p>
          <a:p>
            <a:pPr marL="0" indent="0">
              <a:buNone/>
            </a:pPr>
            <a:r>
              <a:rPr lang="en-US" dirty="0"/>
              <a:t>ELAGSE7W2: Write informative/explanatory texts to examine a topic and convey ideas, concepts, and information through the selection, organization, and analysis of relevant content.   </a:t>
            </a:r>
          </a:p>
          <a:p>
            <a:pPr marL="0" indent="0">
              <a:buNone/>
            </a:pPr>
            <a:r>
              <a:rPr lang="en-US" b="1" dirty="0"/>
              <a:t>Learning Target</a:t>
            </a:r>
          </a:p>
          <a:p>
            <a:pPr marL="0" indent="0">
              <a:buNone/>
            </a:pPr>
            <a:r>
              <a:rPr lang="en-US" dirty="0"/>
              <a:t>I can compose an effective informational essay body paragraph. </a:t>
            </a:r>
          </a:p>
          <a:p>
            <a:pPr marL="0" indent="0">
              <a:buNone/>
            </a:pPr>
            <a:r>
              <a:rPr lang="en-US" b="1" dirty="0"/>
              <a:t>Essential Question</a:t>
            </a:r>
          </a:p>
          <a:p>
            <a:pPr marL="0" indent="0">
              <a:buNone/>
            </a:pPr>
            <a:r>
              <a:rPr lang="en-US" dirty="0"/>
              <a:t>How can I compose an effective body paragraph for an informational essay? </a:t>
            </a:r>
          </a:p>
        </p:txBody>
      </p:sp>
    </p:spTree>
    <p:extLst>
      <p:ext uri="{BB962C8B-B14F-4D97-AF65-F5344CB8AC3E}">
        <p14:creationId xmlns:p14="http://schemas.microsoft.com/office/powerpoint/2010/main" val="1010245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732B1-6900-4CCA-8CBD-62C49A9BB500}"/>
              </a:ext>
            </a:extLst>
          </p:cNvPr>
          <p:cNvSpPr>
            <a:spLocks noGrp="1"/>
          </p:cNvSpPr>
          <p:nvPr>
            <p:ph type="title"/>
          </p:nvPr>
        </p:nvSpPr>
        <p:spPr/>
        <p:txBody>
          <a:bodyPr/>
          <a:lstStyle/>
          <a:p>
            <a:r>
              <a:rPr lang="en-US" dirty="0"/>
              <a:t>Body Paragraph acronym</a:t>
            </a:r>
          </a:p>
        </p:txBody>
      </p:sp>
      <p:sp>
        <p:nvSpPr>
          <p:cNvPr id="3" name="Content Placeholder 2">
            <a:extLst>
              <a:ext uri="{FF2B5EF4-FFF2-40B4-BE49-F238E27FC236}">
                <a16:creationId xmlns:a16="http://schemas.microsoft.com/office/drawing/2014/main" id="{1214EED0-6263-4A27-9C1C-4F365746329F}"/>
              </a:ext>
            </a:extLst>
          </p:cNvPr>
          <p:cNvSpPr>
            <a:spLocks noGrp="1"/>
          </p:cNvSpPr>
          <p:nvPr>
            <p:ph sz="half" idx="1"/>
          </p:nvPr>
        </p:nvSpPr>
        <p:spPr/>
        <p:txBody>
          <a:bodyPr/>
          <a:lstStyle/>
          <a:p>
            <a:pPr marL="0" indent="0">
              <a:buNone/>
            </a:pPr>
            <a:r>
              <a:rPr lang="en-US" dirty="0"/>
              <a:t>M</a:t>
            </a:r>
          </a:p>
          <a:p>
            <a:pPr marL="0" indent="0">
              <a:buNone/>
            </a:pPr>
            <a:r>
              <a:rPr lang="en-US" dirty="0"/>
              <a:t>E</a:t>
            </a:r>
          </a:p>
          <a:p>
            <a:pPr marL="0" indent="0">
              <a:buNone/>
            </a:pPr>
            <a:r>
              <a:rPr lang="en-US" dirty="0"/>
              <a:t>A</a:t>
            </a:r>
          </a:p>
          <a:p>
            <a:pPr marL="0" indent="0">
              <a:buNone/>
            </a:pPr>
            <a:r>
              <a:rPr lang="en-US" dirty="0"/>
              <a:t>E</a:t>
            </a:r>
          </a:p>
          <a:p>
            <a:pPr marL="0" indent="0">
              <a:buNone/>
            </a:pPr>
            <a:r>
              <a:rPr lang="en-US" dirty="0"/>
              <a:t>A</a:t>
            </a:r>
          </a:p>
          <a:p>
            <a:pPr marL="0" indent="0">
              <a:buNone/>
            </a:pPr>
            <a:r>
              <a:rPr lang="en-US" dirty="0"/>
              <a:t>L</a:t>
            </a:r>
          </a:p>
          <a:p>
            <a:pPr marL="0" indent="0">
              <a:buNone/>
            </a:pPr>
            <a:r>
              <a:rPr lang="en-US" dirty="0"/>
              <a:t>S</a:t>
            </a:r>
          </a:p>
        </p:txBody>
      </p:sp>
      <p:sp>
        <p:nvSpPr>
          <p:cNvPr id="4" name="Content Placeholder 3">
            <a:extLst>
              <a:ext uri="{FF2B5EF4-FFF2-40B4-BE49-F238E27FC236}">
                <a16:creationId xmlns:a16="http://schemas.microsoft.com/office/drawing/2014/main" id="{F643B9C7-6689-43B0-8958-5E0F1045340C}"/>
              </a:ext>
            </a:extLst>
          </p:cNvPr>
          <p:cNvSpPr>
            <a:spLocks noGrp="1"/>
          </p:cNvSpPr>
          <p:nvPr>
            <p:ph sz="half" idx="2"/>
          </p:nvPr>
        </p:nvSpPr>
        <p:spPr/>
        <p:txBody>
          <a:bodyPr>
            <a:normAutofit/>
          </a:bodyPr>
          <a:lstStyle/>
          <a:p>
            <a:r>
              <a:rPr lang="en-US" sz="2800" dirty="0"/>
              <a:t>What does it stand for?</a:t>
            </a:r>
          </a:p>
          <a:p>
            <a:r>
              <a:rPr lang="en-US" sz="2800" dirty="0"/>
              <a:t>Why are there 2 “E”s and 2 “A”s?</a:t>
            </a:r>
          </a:p>
        </p:txBody>
      </p:sp>
    </p:spTree>
    <p:extLst>
      <p:ext uri="{BB962C8B-B14F-4D97-AF65-F5344CB8AC3E}">
        <p14:creationId xmlns:p14="http://schemas.microsoft.com/office/powerpoint/2010/main" val="1057065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732B1-6900-4CCA-8CBD-62C49A9BB500}"/>
              </a:ext>
            </a:extLst>
          </p:cNvPr>
          <p:cNvSpPr>
            <a:spLocks noGrp="1"/>
          </p:cNvSpPr>
          <p:nvPr>
            <p:ph type="title"/>
          </p:nvPr>
        </p:nvSpPr>
        <p:spPr/>
        <p:txBody>
          <a:bodyPr/>
          <a:lstStyle/>
          <a:p>
            <a:r>
              <a:rPr lang="en-US" dirty="0"/>
              <a:t>Body Paragraph: MEAEALS</a:t>
            </a:r>
          </a:p>
        </p:txBody>
      </p:sp>
      <p:sp>
        <p:nvSpPr>
          <p:cNvPr id="3" name="Content Placeholder 2">
            <a:extLst>
              <a:ext uri="{FF2B5EF4-FFF2-40B4-BE49-F238E27FC236}">
                <a16:creationId xmlns:a16="http://schemas.microsoft.com/office/drawing/2014/main" id="{1214EED0-6263-4A27-9C1C-4F365746329F}"/>
              </a:ext>
            </a:extLst>
          </p:cNvPr>
          <p:cNvSpPr>
            <a:spLocks noGrp="1"/>
          </p:cNvSpPr>
          <p:nvPr>
            <p:ph idx="1"/>
          </p:nvPr>
        </p:nvSpPr>
        <p:spPr/>
        <p:txBody>
          <a:bodyPr/>
          <a:lstStyle/>
          <a:p>
            <a:r>
              <a:rPr lang="en-US" dirty="0"/>
              <a:t>M:  Main Idea: Point from your thesis statement</a:t>
            </a:r>
          </a:p>
          <a:p>
            <a:r>
              <a:rPr lang="en-US" dirty="0"/>
              <a:t>E: Evidence (Quote): According to “name the text”, ___________________.</a:t>
            </a:r>
          </a:p>
          <a:p>
            <a:r>
              <a:rPr lang="en-US" dirty="0"/>
              <a:t>A: Analysis: If_________________, then ____________________.</a:t>
            </a:r>
          </a:p>
          <a:p>
            <a:r>
              <a:rPr lang="en-US" dirty="0"/>
              <a:t>E: Evidence (Paraphrase): “Name of the article” explains _”paraphrased evidence”__.</a:t>
            </a:r>
          </a:p>
          <a:p>
            <a:r>
              <a:rPr lang="en-US" dirty="0"/>
              <a:t>A: Analysis: The impact of this is _____________. </a:t>
            </a:r>
          </a:p>
          <a:p>
            <a:r>
              <a:rPr lang="en-US" dirty="0"/>
              <a:t>L: Link to Main Idea: varies by prompt</a:t>
            </a:r>
          </a:p>
          <a:p>
            <a:r>
              <a:rPr lang="en-US" dirty="0"/>
              <a:t>S: Sum It Up: Ultimately, __________________ (Restate Main Idea).</a:t>
            </a:r>
          </a:p>
          <a:p>
            <a:endParaRPr lang="en-US" dirty="0"/>
          </a:p>
          <a:p>
            <a:endParaRPr lang="en-US" dirty="0"/>
          </a:p>
        </p:txBody>
      </p:sp>
    </p:spTree>
    <p:extLst>
      <p:ext uri="{BB962C8B-B14F-4D97-AF65-F5344CB8AC3E}">
        <p14:creationId xmlns:p14="http://schemas.microsoft.com/office/powerpoint/2010/main" val="300944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92357-1B8E-4EC7-B24B-5D47555FAD70}"/>
              </a:ext>
            </a:extLst>
          </p:cNvPr>
          <p:cNvSpPr>
            <a:spLocks noGrp="1"/>
          </p:cNvSpPr>
          <p:nvPr>
            <p:ph type="title"/>
          </p:nvPr>
        </p:nvSpPr>
        <p:spPr/>
        <p:txBody>
          <a:bodyPr>
            <a:normAutofit fontScale="90000"/>
          </a:bodyPr>
          <a:lstStyle/>
          <a:p>
            <a:r>
              <a:rPr lang="en-US" dirty="0"/>
              <a:t>Warm Up: DOK Level 3</a:t>
            </a:r>
            <a:br>
              <a:rPr lang="en-US" dirty="0"/>
            </a:br>
            <a:r>
              <a:rPr lang="en-US" sz="2700" dirty="0"/>
              <a:t>Which answer choice goes most naturally after this sentence and provides it with the most coherence?</a:t>
            </a:r>
          </a:p>
        </p:txBody>
      </p:sp>
      <p:sp>
        <p:nvSpPr>
          <p:cNvPr id="6" name="Content Placeholder 5">
            <a:extLst>
              <a:ext uri="{FF2B5EF4-FFF2-40B4-BE49-F238E27FC236}">
                <a16:creationId xmlns:a16="http://schemas.microsoft.com/office/drawing/2014/main" id="{C818AB16-B268-48DB-8121-86A7F4D035E2}"/>
              </a:ext>
            </a:extLst>
          </p:cNvPr>
          <p:cNvSpPr>
            <a:spLocks noGrp="1"/>
          </p:cNvSpPr>
          <p:nvPr>
            <p:ph idx="1"/>
          </p:nvPr>
        </p:nvSpPr>
        <p:spPr/>
        <p:txBody>
          <a:bodyPr>
            <a:noAutofit/>
          </a:bodyPr>
          <a:lstStyle/>
          <a:p>
            <a:pPr marL="0" indent="0">
              <a:buNone/>
            </a:pPr>
            <a:r>
              <a:rPr lang="en-US" sz="2200" dirty="0"/>
              <a:t>When Mr. Gentry arrived at the church parking lot that night, he could see a crowd of teenagers milling around the white tents serving ice cream.</a:t>
            </a:r>
          </a:p>
          <a:p>
            <a:pPr marL="457200" indent="-457200">
              <a:buFont typeface="+mj-lt"/>
              <a:buAutoNum type="alphaUcPeriod"/>
            </a:pPr>
            <a:r>
              <a:rPr lang="en-US" sz="2200" dirty="0"/>
              <a:t>The Sunday morning services of the church usually last about an hour.</a:t>
            </a:r>
          </a:p>
          <a:p>
            <a:pPr marL="457200" indent="-457200">
              <a:buFont typeface="+mj-lt"/>
              <a:buAutoNum type="alphaUcPeriod"/>
            </a:pPr>
            <a:r>
              <a:rPr lang="en-US" sz="2200" dirty="0"/>
              <a:t>Mr. Gentry and his wife have been happily married for the past sixteen years.</a:t>
            </a:r>
          </a:p>
          <a:p>
            <a:pPr marL="457200" indent="-457200">
              <a:buFont typeface="+mj-lt"/>
              <a:buAutoNum type="alphaUcPeriod"/>
            </a:pPr>
            <a:r>
              <a:rPr lang="en-US" sz="2200" dirty="0"/>
              <a:t>Ice cream is usually thought of as unhealthy, but some ice cream in moderation is fine.</a:t>
            </a:r>
          </a:p>
          <a:p>
            <a:pPr marL="457200" indent="-457200">
              <a:buFont typeface="+mj-lt"/>
              <a:buAutoNum type="alphaUcPeriod"/>
            </a:pPr>
            <a:r>
              <a:rPr lang="en-US" sz="2200" dirty="0"/>
              <a:t>He had to text his son on his cell phone in order to find him in the massive, noisy crowd.</a:t>
            </a:r>
          </a:p>
        </p:txBody>
      </p:sp>
    </p:spTree>
    <p:extLst>
      <p:ext uri="{BB962C8B-B14F-4D97-AF65-F5344CB8AC3E}">
        <p14:creationId xmlns:p14="http://schemas.microsoft.com/office/powerpoint/2010/main" val="2980229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CFEC-1182-443B-90C3-06FE00056022}"/>
              </a:ext>
            </a:extLst>
          </p:cNvPr>
          <p:cNvSpPr>
            <a:spLocks noGrp="1"/>
          </p:cNvSpPr>
          <p:nvPr>
            <p:ph type="title"/>
          </p:nvPr>
        </p:nvSpPr>
        <p:spPr/>
        <p:txBody>
          <a:bodyPr>
            <a:noAutofit/>
          </a:bodyPr>
          <a:lstStyle/>
          <a:p>
            <a:r>
              <a:rPr lang="en-US" sz="2600" dirty="0"/>
              <a:t>Reminder: What does this look like? </a:t>
            </a:r>
            <a:br>
              <a:rPr lang="en-US" sz="2600" dirty="0"/>
            </a:br>
            <a:r>
              <a:rPr lang="en-US" sz="2600" dirty="0">
                <a:highlight>
                  <a:srgbClr val="FFFF00"/>
                </a:highlight>
              </a:rPr>
              <a:t>Main idea</a:t>
            </a:r>
            <a:r>
              <a:rPr lang="en-US" sz="2600" dirty="0"/>
              <a:t>, </a:t>
            </a:r>
            <a:r>
              <a:rPr lang="en-US" sz="2600" dirty="0">
                <a:highlight>
                  <a:srgbClr val="00FF00"/>
                </a:highlight>
              </a:rPr>
              <a:t>Evidence (Quote), </a:t>
            </a:r>
            <a:r>
              <a:rPr lang="en-US" sz="2600" dirty="0">
                <a:highlight>
                  <a:srgbClr val="00FFFF"/>
                </a:highlight>
              </a:rPr>
              <a:t>Analysis</a:t>
            </a:r>
            <a:r>
              <a:rPr lang="en-US" sz="2600" dirty="0"/>
              <a:t>, </a:t>
            </a:r>
            <a:r>
              <a:rPr lang="en-US" sz="2600" dirty="0">
                <a:highlight>
                  <a:srgbClr val="FF00FF"/>
                </a:highlight>
              </a:rPr>
              <a:t>evidence (paraphrase)</a:t>
            </a:r>
            <a:r>
              <a:rPr lang="en-US" sz="2600" dirty="0"/>
              <a:t>, </a:t>
            </a:r>
            <a:r>
              <a:rPr lang="en-US" sz="2600" dirty="0">
                <a:highlight>
                  <a:srgbClr val="00FFFF"/>
                </a:highlight>
              </a:rPr>
              <a:t>analysis,</a:t>
            </a:r>
            <a:r>
              <a:rPr lang="en-US" sz="2600" dirty="0"/>
              <a:t> </a:t>
            </a:r>
            <a:r>
              <a:rPr lang="en-US" sz="2600" dirty="0">
                <a:highlight>
                  <a:srgbClr val="FF0000"/>
                </a:highlight>
              </a:rPr>
              <a:t>link to main idea</a:t>
            </a:r>
            <a:r>
              <a:rPr lang="en-US" sz="2600" dirty="0"/>
              <a:t>, sum it up</a:t>
            </a:r>
          </a:p>
        </p:txBody>
      </p:sp>
      <p:sp>
        <p:nvSpPr>
          <p:cNvPr id="3" name="Content Placeholder 2">
            <a:extLst>
              <a:ext uri="{FF2B5EF4-FFF2-40B4-BE49-F238E27FC236}">
                <a16:creationId xmlns:a16="http://schemas.microsoft.com/office/drawing/2014/main" id="{AF5D7307-808D-4BD9-ABEF-93A67DE25916}"/>
              </a:ext>
            </a:extLst>
          </p:cNvPr>
          <p:cNvSpPr>
            <a:spLocks noGrp="1"/>
          </p:cNvSpPr>
          <p:nvPr>
            <p:ph idx="1"/>
          </p:nvPr>
        </p:nvSpPr>
        <p:spPr>
          <a:xfrm>
            <a:off x="1451579" y="2015732"/>
            <a:ext cx="9603275" cy="4156468"/>
          </a:xfrm>
        </p:spPr>
        <p:txBody>
          <a:bodyPr>
            <a:noAutofit/>
          </a:bodyPr>
          <a:lstStyle/>
          <a:p>
            <a:pPr marL="0" indent="0">
              <a:buNone/>
            </a:pPr>
            <a:r>
              <a:rPr lang="en-US" sz="2050" dirty="0">
                <a:highlight>
                  <a:srgbClr val="FFFF00"/>
                </a:highlight>
              </a:rPr>
              <a:t>First people should consider the shift towards dependency in wild birds if people feed them</a:t>
            </a:r>
            <a:r>
              <a:rPr lang="en-US" sz="2050" dirty="0"/>
              <a:t>.  </a:t>
            </a:r>
            <a:r>
              <a:rPr lang="en-US" sz="2050" dirty="0">
                <a:highlight>
                  <a:srgbClr val="00FF00"/>
                </a:highlight>
              </a:rPr>
              <a:t>According to “For the Birds,” “birds become </a:t>
            </a:r>
            <a:r>
              <a:rPr lang="en-US" sz="2050" dirty="0" err="1">
                <a:highlight>
                  <a:srgbClr val="00FF00"/>
                </a:highlight>
              </a:rPr>
              <a:t>extrememly</a:t>
            </a:r>
            <a:r>
              <a:rPr lang="en-US" sz="2050" dirty="0">
                <a:highlight>
                  <a:srgbClr val="00FF00"/>
                </a:highlight>
              </a:rPr>
              <a:t> dependent on the food provided by the public.” </a:t>
            </a:r>
            <a:r>
              <a:rPr lang="en-US" sz="2050" dirty="0">
                <a:highlight>
                  <a:srgbClr val="00FFFF"/>
                </a:highlight>
              </a:rPr>
              <a:t>If the birds become dependent on humans for meals, they can lose their ability to survive in the wild.  </a:t>
            </a:r>
            <a:r>
              <a:rPr lang="en-US" sz="2050" dirty="0">
                <a:highlight>
                  <a:srgbClr val="FF00FF"/>
                </a:highlight>
              </a:rPr>
              <a:t>The article “Stop Feeding the Birds” also echoes caution when feeding birds.  It explains how birds’ behavior can be altered due to receiving food handouts.  They can become more aggressive at feeding sites. </a:t>
            </a:r>
            <a:r>
              <a:rPr lang="en-US" sz="2050" dirty="0">
                <a:highlight>
                  <a:srgbClr val="00FFFF"/>
                </a:highlight>
              </a:rPr>
              <a:t>This leads to the inference that they are becoming more aggressive because they have lost their ability to find food on their own and can only eat if fed by humans.  </a:t>
            </a:r>
            <a:r>
              <a:rPr lang="en-US" sz="2050" dirty="0">
                <a:highlight>
                  <a:srgbClr val="FF0000"/>
                </a:highlight>
              </a:rPr>
              <a:t>These items illustrate how feeding birds can cause a behavioral shift towards dependence on humans.  </a:t>
            </a:r>
            <a:r>
              <a:rPr lang="en-US" sz="2050" dirty="0"/>
              <a:t>This behavioral shift is one of the things people should consider before deciding to feed wild birds. </a:t>
            </a:r>
          </a:p>
        </p:txBody>
      </p:sp>
    </p:spTree>
    <p:extLst>
      <p:ext uri="{BB962C8B-B14F-4D97-AF65-F5344CB8AC3E}">
        <p14:creationId xmlns:p14="http://schemas.microsoft.com/office/powerpoint/2010/main" val="4028014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A32C-67E9-4572-80E4-3AE394CC270A}"/>
              </a:ext>
            </a:extLst>
          </p:cNvPr>
          <p:cNvSpPr>
            <a:spLocks noGrp="1"/>
          </p:cNvSpPr>
          <p:nvPr>
            <p:ph type="title"/>
          </p:nvPr>
        </p:nvSpPr>
        <p:spPr/>
        <p:txBody>
          <a:bodyPr>
            <a:noAutofit/>
          </a:bodyPr>
          <a:lstStyle/>
          <a:p>
            <a:r>
              <a:rPr lang="en-US" sz="2400" dirty="0"/>
              <a:t>Body Paragraph 1: Guided Practice</a:t>
            </a:r>
            <a:br>
              <a:rPr lang="en-US" sz="2400" dirty="0"/>
            </a:br>
            <a:r>
              <a:rPr lang="en-US" sz="2400" dirty="0"/>
              <a:t>Thesis: People can avoid harm by: restricting the amount of TV they watch and… </a:t>
            </a:r>
          </a:p>
        </p:txBody>
      </p:sp>
      <p:sp>
        <p:nvSpPr>
          <p:cNvPr id="3" name="Content Placeholder 2">
            <a:extLst>
              <a:ext uri="{FF2B5EF4-FFF2-40B4-BE49-F238E27FC236}">
                <a16:creationId xmlns:a16="http://schemas.microsoft.com/office/drawing/2014/main" id="{4E6AA407-DCD8-469D-815C-98E7EEFB530B}"/>
              </a:ext>
            </a:extLst>
          </p:cNvPr>
          <p:cNvSpPr>
            <a:spLocks noGrp="1"/>
          </p:cNvSpPr>
          <p:nvPr>
            <p:ph idx="1"/>
          </p:nvPr>
        </p:nvSpPr>
        <p:spPr>
          <a:xfrm>
            <a:off x="1451579" y="2015732"/>
            <a:ext cx="9603275" cy="4037749"/>
          </a:xfrm>
        </p:spPr>
        <p:txBody>
          <a:bodyPr>
            <a:normAutofit fontScale="85000" lnSpcReduction="10000"/>
          </a:bodyPr>
          <a:lstStyle/>
          <a:p>
            <a:pPr marL="0" indent="0">
              <a:buNone/>
            </a:pPr>
            <a:r>
              <a:rPr lang="en-US" dirty="0"/>
              <a:t>M:One of the dangers of TV comes from the amount of time that people spend sitting in front of the television and its negative impact on physical health; this can be avoided by spending less time in front of the TV.</a:t>
            </a:r>
          </a:p>
          <a:p>
            <a:pPr marL="0" indent="0">
              <a:buNone/>
            </a:pPr>
            <a:r>
              <a:rPr lang="en-US" dirty="0"/>
              <a:t>E:  </a:t>
            </a:r>
          </a:p>
          <a:p>
            <a:pPr marL="0" indent="0">
              <a:buNone/>
            </a:pPr>
            <a:r>
              <a:rPr lang="en-US" dirty="0"/>
              <a:t>A: If ______________, then ______________.</a:t>
            </a:r>
          </a:p>
          <a:p>
            <a:pPr marL="0" indent="0">
              <a:buNone/>
            </a:pPr>
            <a:r>
              <a:rPr lang="en-US" dirty="0"/>
              <a:t>E: The article “TV Watching and Health” reveals that individuals who watch an excessive amount of  TV (four or more hours daily) have an increased risk of health issues than those who watch two or less hours daily. </a:t>
            </a:r>
          </a:p>
          <a:p>
            <a:pPr marL="0" indent="0">
              <a:buNone/>
            </a:pPr>
            <a:r>
              <a:rPr lang="en-US" dirty="0"/>
              <a:t>A: This shows that the impact of watching TV is __________________. </a:t>
            </a:r>
          </a:p>
          <a:p>
            <a:pPr marL="0" indent="0">
              <a:buNone/>
            </a:pPr>
            <a:r>
              <a:rPr lang="en-US" dirty="0"/>
              <a:t>L:</a:t>
            </a:r>
          </a:p>
          <a:p>
            <a:pPr marL="0" indent="0">
              <a:buNone/>
            </a:pPr>
            <a:r>
              <a:rPr lang="en-US" dirty="0"/>
              <a:t>S: </a:t>
            </a:r>
          </a:p>
        </p:txBody>
      </p:sp>
    </p:spTree>
    <p:extLst>
      <p:ext uri="{BB962C8B-B14F-4D97-AF65-F5344CB8AC3E}">
        <p14:creationId xmlns:p14="http://schemas.microsoft.com/office/powerpoint/2010/main" val="1834779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A32C-67E9-4572-80E4-3AE394CC270A}"/>
              </a:ext>
            </a:extLst>
          </p:cNvPr>
          <p:cNvSpPr>
            <a:spLocks noGrp="1"/>
          </p:cNvSpPr>
          <p:nvPr>
            <p:ph type="title"/>
          </p:nvPr>
        </p:nvSpPr>
        <p:spPr/>
        <p:txBody>
          <a:bodyPr>
            <a:noAutofit/>
          </a:bodyPr>
          <a:lstStyle/>
          <a:p>
            <a:r>
              <a:rPr lang="en-US" sz="2400" dirty="0"/>
              <a:t>Body Paragraph 2: Independent practice</a:t>
            </a:r>
            <a:br>
              <a:rPr lang="en-US" sz="2400" dirty="0"/>
            </a:br>
            <a:r>
              <a:rPr lang="en-US" sz="2400" dirty="0">
                <a:highlight>
                  <a:srgbClr val="FFFF00"/>
                </a:highlight>
              </a:rPr>
              <a:t>remember that your topic for this paragraph should relate back to your thesis statement.</a:t>
            </a:r>
          </a:p>
        </p:txBody>
      </p:sp>
      <p:sp>
        <p:nvSpPr>
          <p:cNvPr id="3" name="Content Placeholder 2">
            <a:extLst>
              <a:ext uri="{FF2B5EF4-FFF2-40B4-BE49-F238E27FC236}">
                <a16:creationId xmlns:a16="http://schemas.microsoft.com/office/drawing/2014/main" id="{4E6AA407-DCD8-469D-815C-98E7EEFB530B}"/>
              </a:ext>
            </a:extLst>
          </p:cNvPr>
          <p:cNvSpPr>
            <a:spLocks noGrp="1"/>
          </p:cNvSpPr>
          <p:nvPr>
            <p:ph idx="1"/>
          </p:nvPr>
        </p:nvSpPr>
        <p:spPr>
          <a:xfrm>
            <a:off x="1451579" y="2015732"/>
            <a:ext cx="9603275" cy="4037749"/>
          </a:xfrm>
        </p:spPr>
        <p:txBody>
          <a:bodyPr>
            <a:normAutofit/>
          </a:bodyPr>
          <a:lstStyle/>
          <a:p>
            <a:pPr marL="0" indent="0">
              <a:buNone/>
            </a:pPr>
            <a:r>
              <a:rPr lang="en-US" dirty="0"/>
              <a:t>M: reason from your thesis statement</a:t>
            </a:r>
          </a:p>
          <a:p>
            <a:pPr marL="0" indent="0">
              <a:buNone/>
            </a:pPr>
            <a:r>
              <a:rPr lang="en-US" dirty="0"/>
              <a:t>E:  direct quote</a:t>
            </a:r>
          </a:p>
          <a:p>
            <a:pPr marL="0" indent="0">
              <a:buNone/>
            </a:pPr>
            <a:r>
              <a:rPr lang="en-US" dirty="0"/>
              <a:t>A: </a:t>
            </a:r>
          </a:p>
          <a:p>
            <a:pPr marL="0" indent="0">
              <a:buNone/>
            </a:pPr>
            <a:r>
              <a:rPr lang="en-US" dirty="0"/>
              <a:t>E: paraphrase</a:t>
            </a:r>
          </a:p>
          <a:p>
            <a:pPr marL="0" indent="0">
              <a:buNone/>
            </a:pPr>
            <a:r>
              <a:rPr lang="en-US" dirty="0"/>
              <a:t>A:</a:t>
            </a:r>
          </a:p>
          <a:p>
            <a:pPr marL="0" indent="0">
              <a:buNone/>
            </a:pPr>
            <a:r>
              <a:rPr lang="en-US" dirty="0"/>
              <a:t>L: Use key words from main idea statement to help you link back.</a:t>
            </a:r>
          </a:p>
          <a:p>
            <a:pPr marL="0" indent="0">
              <a:buNone/>
            </a:pPr>
            <a:r>
              <a:rPr lang="en-US" dirty="0"/>
              <a:t>S: </a:t>
            </a:r>
          </a:p>
        </p:txBody>
      </p:sp>
    </p:spTree>
    <p:extLst>
      <p:ext uri="{BB962C8B-B14F-4D97-AF65-F5344CB8AC3E}">
        <p14:creationId xmlns:p14="http://schemas.microsoft.com/office/powerpoint/2010/main" val="3627603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BF72-3447-4558-B65A-7401E4F9F0DB}"/>
              </a:ext>
            </a:extLst>
          </p:cNvPr>
          <p:cNvSpPr>
            <a:spLocks noGrp="1"/>
          </p:cNvSpPr>
          <p:nvPr>
            <p:ph type="title"/>
          </p:nvPr>
        </p:nvSpPr>
        <p:spPr/>
        <p:txBody>
          <a:bodyPr>
            <a:normAutofit/>
          </a:bodyPr>
          <a:lstStyle/>
          <a:p>
            <a:r>
              <a:rPr lang="en-US" dirty="0"/>
              <a:t>Composing a main body paragraph</a:t>
            </a:r>
          </a:p>
        </p:txBody>
      </p:sp>
      <p:sp>
        <p:nvSpPr>
          <p:cNvPr id="3" name="Content Placeholder 2">
            <a:extLst>
              <a:ext uri="{FF2B5EF4-FFF2-40B4-BE49-F238E27FC236}">
                <a16:creationId xmlns:a16="http://schemas.microsoft.com/office/drawing/2014/main" id="{0502CE63-9D1A-4111-A72F-D1759E940FAB}"/>
              </a:ext>
            </a:extLst>
          </p:cNvPr>
          <p:cNvSpPr>
            <a:spLocks noGrp="1"/>
          </p:cNvSpPr>
          <p:nvPr>
            <p:ph sz="half" idx="1"/>
          </p:nvPr>
        </p:nvSpPr>
        <p:spPr>
          <a:xfrm>
            <a:off x="304801" y="1991829"/>
            <a:ext cx="4552950" cy="4317531"/>
          </a:xfrm>
        </p:spPr>
        <p:txBody>
          <a:bodyPr>
            <a:normAutofit fontScale="92500" lnSpcReduction="20000"/>
          </a:bodyPr>
          <a:lstStyle/>
          <a:p>
            <a:pPr marL="0" indent="0">
              <a:buNone/>
            </a:pPr>
            <a:r>
              <a:rPr lang="en-US" sz="2800" dirty="0"/>
              <a:t>1. Reread the article.</a:t>
            </a:r>
          </a:p>
          <a:p>
            <a:pPr marL="0" indent="0">
              <a:buNone/>
            </a:pPr>
            <a:r>
              <a:rPr lang="en-US" sz="2800" dirty="0"/>
              <a:t>2. Highlight two pieces of evidence in each article that support your thesis</a:t>
            </a:r>
          </a:p>
          <a:p>
            <a:pPr marL="0" indent="0">
              <a:buNone/>
            </a:pPr>
            <a:r>
              <a:rPr lang="en-US" sz="2800" dirty="0"/>
              <a:t>3. Write one piece of evidence from </a:t>
            </a:r>
            <a:r>
              <a:rPr lang="en-US" sz="2800" b="1" dirty="0"/>
              <a:t>each</a:t>
            </a:r>
            <a:r>
              <a:rPr lang="en-US" sz="2800" dirty="0"/>
              <a:t> article in your own words (Paraphrase).</a:t>
            </a:r>
          </a:p>
        </p:txBody>
      </p:sp>
      <p:sp>
        <p:nvSpPr>
          <p:cNvPr id="4" name="Content Placeholder 3">
            <a:extLst>
              <a:ext uri="{FF2B5EF4-FFF2-40B4-BE49-F238E27FC236}">
                <a16:creationId xmlns:a16="http://schemas.microsoft.com/office/drawing/2014/main" id="{44297A35-2F7E-4AB0-92CC-EFA339EE1D74}"/>
              </a:ext>
            </a:extLst>
          </p:cNvPr>
          <p:cNvSpPr>
            <a:spLocks noGrp="1"/>
          </p:cNvSpPr>
          <p:nvPr>
            <p:ph sz="half" idx="2"/>
          </p:nvPr>
        </p:nvSpPr>
        <p:spPr>
          <a:xfrm>
            <a:off x="5105401" y="1864194"/>
            <a:ext cx="6605776" cy="4317531"/>
          </a:xfrm>
        </p:spPr>
        <p:txBody>
          <a:bodyPr>
            <a:normAutofit fontScale="92500" lnSpcReduction="20000"/>
          </a:bodyPr>
          <a:lstStyle/>
          <a:p>
            <a:pPr marL="0" indent="0">
              <a:buNone/>
            </a:pPr>
            <a:r>
              <a:rPr lang="en-US" sz="2400" dirty="0"/>
              <a:t>M:  Main Idea: Focus on the paragraph (from thesis statement)</a:t>
            </a:r>
          </a:p>
          <a:p>
            <a:pPr marL="0" indent="0">
              <a:buNone/>
            </a:pPr>
            <a:r>
              <a:rPr lang="en-US" sz="2400" dirty="0"/>
              <a:t>E: Evidence (Quote): According to “name the text”, ___________________.</a:t>
            </a:r>
          </a:p>
          <a:p>
            <a:pPr marL="0" indent="0">
              <a:buNone/>
            </a:pPr>
            <a:r>
              <a:rPr lang="en-US" sz="2400" dirty="0"/>
              <a:t>A: Analysis: If__________, then _________.</a:t>
            </a:r>
          </a:p>
          <a:p>
            <a:pPr marL="0" indent="0">
              <a:buNone/>
            </a:pPr>
            <a:r>
              <a:rPr lang="en-US" sz="2400" dirty="0"/>
              <a:t>E: Evidence (Paraphrase): “Name of the article” explains _”paraphrased evidence”__.</a:t>
            </a:r>
          </a:p>
          <a:p>
            <a:pPr marL="0" indent="0">
              <a:buNone/>
            </a:pPr>
            <a:r>
              <a:rPr lang="en-US" sz="2400" dirty="0"/>
              <a:t>A: Analysis: The impact of this is _____________. </a:t>
            </a:r>
          </a:p>
          <a:p>
            <a:pPr marL="0" indent="0">
              <a:buNone/>
            </a:pPr>
            <a:r>
              <a:rPr lang="en-US" sz="2400" dirty="0"/>
              <a:t>L: Link to Main Idea: varies by prompt</a:t>
            </a:r>
          </a:p>
          <a:p>
            <a:pPr marL="0" indent="0">
              <a:buNone/>
            </a:pPr>
            <a:r>
              <a:rPr lang="en-US" sz="2400" dirty="0"/>
              <a:t>S: Sum It Up: Ultimately, _______ (Restate Main Idea).</a:t>
            </a:r>
          </a:p>
          <a:p>
            <a:pPr marL="0" indent="0">
              <a:buNone/>
            </a:pPr>
            <a:endParaRPr lang="en-US" sz="2400" dirty="0"/>
          </a:p>
        </p:txBody>
      </p:sp>
    </p:spTree>
    <p:extLst>
      <p:ext uri="{BB962C8B-B14F-4D97-AF65-F5344CB8AC3E}">
        <p14:creationId xmlns:p14="http://schemas.microsoft.com/office/powerpoint/2010/main" val="3204411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8010F-326E-4805-9A24-C999D746AE38}"/>
              </a:ext>
            </a:extLst>
          </p:cNvPr>
          <p:cNvSpPr>
            <a:spLocks noGrp="1"/>
          </p:cNvSpPr>
          <p:nvPr>
            <p:ph type="title"/>
          </p:nvPr>
        </p:nvSpPr>
        <p:spPr/>
        <p:txBody>
          <a:bodyPr>
            <a:normAutofit/>
          </a:bodyPr>
          <a:lstStyle/>
          <a:p>
            <a:r>
              <a:rPr lang="en-US" dirty="0"/>
              <a:t>Closing: Peer Evaluation: 5 Minutes</a:t>
            </a:r>
          </a:p>
        </p:txBody>
      </p:sp>
      <p:sp>
        <p:nvSpPr>
          <p:cNvPr id="3" name="Content Placeholder 2">
            <a:extLst>
              <a:ext uri="{FF2B5EF4-FFF2-40B4-BE49-F238E27FC236}">
                <a16:creationId xmlns:a16="http://schemas.microsoft.com/office/drawing/2014/main" id="{0C05B0E8-01EF-4E34-BBB1-C02BD1EC8CE0}"/>
              </a:ext>
            </a:extLst>
          </p:cNvPr>
          <p:cNvSpPr>
            <a:spLocks noGrp="1"/>
          </p:cNvSpPr>
          <p:nvPr>
            <p:ph sz="half" idx="1"/>
          </p:nvPr>
        </p:nvSpPr>
        <p:spPr>
          <a:xfrm>
            <a:off x="1447331" y="2010878"/>
            <a:ext cx="5648794" cy="3713647"/>
          </a:xfrm>
        </p:spPr>
        <p:txBody>
          <a:bodyPr>
            <a:normAutofit/>
          </a:bodyPr>
          <a:lstStyle/>
          <a:p>
            <a:pPr marL="0" indent="0">
              <a:buNone/>
            </a:pPr>
            <a:r>
              <a:rPr lang="en-US" sz="2400" dirty="0">
                <a:highlight>
                  <a:srgbClr val="00FF00"/>
                </a:highlight>
              </a:rPr>
              <a:t>Directions: </a:t>
            </a:r>
          </a:p>
          <a:p>
            <a:pPr marL="457200" indent="-457200">
              <a:buFont typeface="+mj-lt"/>
              <a:buAutoNum type="arabicParenR"/>
            </a:pPr>
            <a:r>
              <a:rPr lang="en-US" sz="2400" dirty="0"/>
              <a:t>Trade papers with an elbow partner.</a:t>
            </a:r>
          </a:p>
          <a:p>
            <a:pPr marL="457200" indent="-457200">
              <a:buFont typeface="+mj-lt"/>
              <a:buAutoNum type="arabicParenR"/>
            </a:pPr>
            <a:r>
              <a:rPr lang="en-US" sz="2400" dirty="0"/>
              <a:t>Read your partner’s 2nd body paragraph.</a:t>
            </a:r>
          </a:p>
          <a:p>
            <a:pPr marL="457200" indent="-457200">
              <a:buFont typeface="+mj-lt"/>
              <a:buAutoNum type="arabicParenR"/>
            </a:pPr>
            <a:r>
              <a:rPr lang="en-US" sz="2400" dirty="0"/>
              <a:t>Write a GLOW and a GROW</a:t>
            </a:r>
          </a:p>
          <a:p>
            <a:pPr marL="457200" indent="-457200">
              <a:buFont typeface="+mj-lt"/>
              <a:buAutoNum type="arabicParenR"/>
            </a:pPr>
            <a:r>
              <a:rPr lang="en-US" sz="2400" dirty="0"/>
              <a:t>Discuss any necessary corrections.</a:t>
            </a:r>
          </a:p>
          <a:p>
            <a:pPr marL="0" indent="0">
              <a:buNone/>
            </a:pPr>
            <a:endParaRPr lang="en-US" dirty="0"/>
          </a:p>
        </p:txBody>
      </p:sp>
      <p:pic>
        <p:nvPicPr>
          <p:cNvPr id="6" name="Content Placeholder 5" descr="A close up of a logo&#10;&#10;Description automatically generated">
            <a:extLst>
              <a:ext uri="{FF2B5EF4-FFF2-40B4-BE49-F238E27FC236}">
                <a16:creationId xmlns:a16="http://schemas.microsoft.com/office/drawing/2014/main" id="{532CB497-B862-438F-946B-5CC32BA5CFCB}"/>
              </a:ext>
            </a:extLst>
          </p:cNvPr>
          <p:cNvPicPr>
            <a:picLocks noGrp="1" noChangeAspect="1"/>
          </p:cNvPicPr>
          <p:nvPr>
            <p:ph sz="half" idx="2"/>
          </p:nvPr>
        </p:nvPicPr>
        <p:blipFill>
          <a:blip r:embed="rId2"/>
          <a:stretch>
            <a:fillRect/>
          </a:stretch>
        </p:blipFill>
        <p:spPr>
          <a:xfrm>
            <a:off x="6413500" y="2223817"/>
            <a:ext cx="4645025" cy="3029491"/>
          </a:xfrm>
        </p:spPr>
      </p:pic>
    </p:spTree>
    <p:extLst>
      <p:ext uri="{BB962C8B-B14F-4D97-AF65-F5344CB8AC3E}">
        <p14:creationId xmlns:p14="http://schemas.microsoft.com/office/powerpoint/2010/main" val="809917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92B3-7141-4049-9828-D383FF8AC4E1}"/>
              </a:ext>
            </a:extLst>
          </p:cNvPr>
          <p:cNvSpPr>
            <a:spLocks noGrp="1"/>
          </p:cNvSpPr>
          <p:nvPr>
            <p:ph type="title"/>
          </p:nvPr>
        </p:nvSpPr>
        <p:spPr>
          <a:xfrm>
            <a:off x="652481" y="1382486"/>
            <a:ext cx="3547581" cy="4093028"/>
          </a:xfrm>
        </p:spPr>
        <p:txBody>
          <a:bodyPr anchor="ctr">
            <a:normAutofit/>
          </a:bodyPr>
          <a:lstStyle/>
          <a:p>
            <a:r>
              <a:rPr lang="en-US" sz="4400" dirty="0"/>
              <a:t>As You Enter Today</a:t>
            </a:r>
          </a:p>
        </p:txBody>
      </p:sp>
      <p:graphicFrame>
        <p:nvGraphicFramePr>
          <p:cNvPr id="5" name="Content Placeholder 2">
            <a:extLst>
              <a:ext uri="{FF2B5EF4-FFF2-40B4-BE49-F238E27FC236}">
                <a16:creationId xmlns:a16="http://schemas.microsoft.com/office/drawing/2014/main" id="{7EC8AECD-F933-493D-BCD8-A72129370B5E}"/>
              </a:ext>
            </a:extLst>
          </p:cNvPr>
          <p:cNvGraphicFramePr>
            <a:graphicFrameLocks noGrp="1"/>
          </p:cNvGraphicFramePr>
          <p:nvPr>
            <p:ph idx="1"/>
            <p:extLst>
              <p:ext uri="{D42A27DB-BD31-4B8C-83A1-F6EECF244321}">
                <p14:modId xmlns:p14="http://schemas.microsoft.com/office/powerpoint/2010/main" val="90782249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6536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92357-1B8E-4EC7-B24B-5D47555FAD70}"/>
              </a:ext>
            </a:extLst>
          </p:cNvPr>
          <p:cNvSpPr>
            <a:spLocks noGrp="1"/>
          </p:cNvSpPr>
          <p:nvPr>
            <p:ph type="title"/>
          </p:nvPr>
        </p:nvSpPr>
        <p:spPr/>
        <p:txBody>
          <a:bodyPr>
            <a:normAutofit fontScale="90000"/>
          </a:bodyPr>
          <a:lstStyle/>
          <a:p>
            <a:r>
              <a:rPr lang="en-US" dirty="0"/>
              <a:t>Warm Up: DOK Level 2</a:t>
            </a:r>
            <a:br>
              <a:rPr lang="en-US" dirty="0"/>
            </a:br>
            <a:r>
              <a:rPr lang="en-US" dirty="0"/>
              <a:t>Fill in the blank with the appropriate transition</a:t>
            </a:r>
            <a:endParaRPr lang="en-US" sz="2700" dirty="0"/>
          </a:p>
        </p:txBody>
      </p:sp>
      <p:sp>
        <p:nvSpPr>
          <p:cNvPr id="6" name="Content Placeholder 5">
            <a:extLst>
              <a:ext uri="{FF2B5EF4-FFF2-40B4-BE49-F238E27FC236}">
                <a16:creationId xmlns:a16="http://schemas.microsoft.com/office/drawing/2014/main" id="{C818AB16-B268-48DB-8121-86A7F4D035E2}"/>
              </a:ext>
            </a:extLst>
          </p:cNvPr>
          <p:cNvSpPr>
            <a:spLocks noGrp="1"/>
          </p:cNvSpPr>
          <p:nvPr>
            <p:ph sz="half" idx="1"/>
          </p:nvPr>
        </p:nvSpPr>
        <p:spPr/>
        <p:txBody>
          <a:bodyPr>
            <a:noAutofit/>
          </a:bodyPr>
          <a:lstStyle/>
          <a:p>
            <a:pPr marL="0" indent="0">
              <a:buNone/>
            </a:pPr>
            <a:r>
              <a:rPr lang="en-US" dirty="0"/>
              <a:t>Tara said she was busy organizing her closet; ________, she really just doesn't want to go to the movies.</a:t>
            </a:r>
            <a:r>
              <a:rPr lang="en-US" sz="2200" dirty="0"/>
              <a:t> </a:t>
            </a:r>
          </a:p>
          <a:p>
            <a:pPr marL="457200" indent="-457200">
              <a:buFont typeface="+mj-lt"/>
              <a:buAutoNum type="alphaUcPeriod"/>
            </a:pPr>
            <a:r>
              <a:rPr lang="en-US" dirty="0"/>
              <a:t>Furthermore</a:t>
            </a:r>
          </a:p>
          <a:p>
            <a:pPr marL="457200" indent="-457200">
              <a:buFont typeface="+mj-lt"/>
              <a:buAutoNum type="alphaUcPeriod"/>
            </a:pPr>
            <a:r>
              <a:rPr lang="en-US" sz="2200" dirty="0"/>
              <a:t>For example</a:t>
            </a:r>
          </a:p>
          <a:p>
            <a:pPr marL="457200" indent="-457200">
              <a:buFont typeface="+mj-lt"/>
              <a:buAutoNum type="alphaUcPeriod"/>
            </a:pPr>
            <a:r>
              <a:rPr lang="en-US" sz="2200" dirty="0"/>
              <a:t>As a result</a:t>
            </a:r>
          </a:p>
          <a:p>
            <a:pPr marL="457200" indent="-457200">
              <a:buFont typeface="+mj-lt"/>
              <a:buAutoNum type="alphaUcPeriod"/>
            </a:pPr>
            <a:r>
              <a:rPr lang="en-US" sz="2200" dirty="0"/>
              <a:t>In other words</a:t>
            </a:r>
          </a:p>
        </p:txBody>
      </p:sp>
      <p:sp>
        <p:nvSpPr>
          <p:cNvPr id="3" name="Content Placeholder 2">
            <a:extLst>
              <a:ext uri="{FF2B5EF4-FFF2-40B4-BE49-F238E27FC236}">
                <a16:creationId xmlns:a16="http://schemas.microsoft.com/office/drawing/2014/main" id="{6A9308A4-0F05-473B-A39A-B2601CBC90CE}"/>
              </a:ext>
            </a:extLst>
          </p:cNvPr>
          <p:cNvSpPr>
            <a:spLocks noGrp="1"/>
          </p:cNvSpPr>
          <p:nvPr>
            <p:ph sz="half" idx="2"/>
          </p:nvPr>
        </p:nvSpPr>
        <p:spPr/>
        <p:txBody>
          <a:bodyPr>
            <a:normAutofit lnSpcReduction="10000"/>
          </a:bodyPr>
          <a:lstStyle/>
          <a:p>
            <a:pPr marL="0" indent="0">
              <a:buNone/>
            </a:pPr>
            <a:r>
              <a:rPr lang="en-US" dirty="0"/>
              <a:t>Watching too much TV can cause physical health issues such as heart disease. ___________ physical issues, it causes behavioral issues in kids. </a:t>
            </a:r>
          </a:p>
          <a:p>
            <a:pPr marL="457200" indent="-457200">
              <a:buFont typeface="+mj-lt"/>
              <a:buAutoNum type="alphaUcPeriod"/>
            </a:pPr>
            <a:r>
              <a:rPr lang="en-US" dirty="0"/>
              <a:t>However</a:t>
            </a:r>
          </a:p>
          <a:p>
            <a:pPr marL="457200" indent="-457200">
              <a:buFont typeface="+mj-lt"/>
              <a:buAutoNum type="alphaUcPeriod"/>
            </a:pPr>
            <a:r>
              <a:rPr lang="en-US" dirty="0"/>
              <a:t>In addition to</a:t>
            </a:r>
          </a:p>
          <a:p>
            <a:pPr marL="457200" indent="-457200">
              <a:buFont typeface="+mj-lt"/>
              <a:buAutoNum type="alphaUcPeriod"/>
            </a:pPr>
            <a:r>
              <a:rPr lang="en-US" dirty="0"/>
              <a:t>Also</a:t>
            </a:r>
          </a:p>
          <a:p>
            <a:pPr marL="457200" indent="-457200">
              <a:buFont typeface="+mj-lt"/>
              <a:buAutoNum type="alphaUcPeriod"/>
            </a:pPr>
            <a:r>
              <a:rPr lang="en-US" dirty="0"/>
              <a:t>Ultimately</a:t>
            </a:r>
          </a:p>
          <a:p>
            <a:pPr marL="457200" indent="-457200">
              <a:buFont typeface="+mj-lt"/>
              <a:buAutoNum type="alphaUcPeriod"/>
            </a:pPr>
            <a:endParaRPr lang="en-US" dirty="0"/>
          </a:p>
        </p:txBody>
      </p:sp>
    </p:spTree>
    <p:extLst>
      <p:ext uri="{BB962C8B-B14F-4D97-AF65-F5344CB8AC3E}">
        <p14:creationId xmlns:p14="http://schemas.microsoft.com/office/powerpoint/2010/main" val="1974047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008D71A-9ED8-43F9-AF1E-B1A699E6B70D}"/>
              </a:ext>
            </a:extLst>
          </p:cNvPr>
          <p:cNvSpPr>
            <a:spLocks noGrp="1"/>
          </p:cNvSpPr>
          <p:nvPr>
            <p:ph type="title"/>
          </p:nvPr>
        </p:nvSpPr>
        <p:spPr>
          <a:xfrm>
            <a:off x="676746" y="609600"/>
            <a:ext cx="6831494" cy="1320800"/>
          </a:xfrm>
        </p:spPr>
        <p:txBody>
          <a:bodyPr vert="horz" lIns="91440" tIns="45720" rIns="91440" bIns="45720" rtlCol="0" anchor="ctr">
            <a:normAutofit/>
          </a:bodyPr>
          <a:lstStyle/>
          <a:p>
            <a:r>
              <a:rPr lang="en-US" dirty="0" err="1"/>
              <a:t>thursday</a:t>
            </a:r>
            <a:r>
              <a:rPr lang="en-US" dirty="0"/>
              <a:t> March 5th</a:t>
            </a:r>
          </a:p>
        </p:txBody>
      </p:sp>
      <p:sp>
        <p:nvSpPr>
          <p:cNvPr id="10" name="Content Placeholder 9">
            <a:extLst>
              <a:ext uri="{FF2B5EF4-FFF2-40B4-BE49-F238E27FC236}">
                <a16:creationId xmlns:a16="http://schemas.microsoft.com/office/drawing/2014/main" id="{6ED61E11-078B-4EF8-93AB-2EBC897080A0}"/>
              </a:ext>
            </a:extLst>
          </p:cNvPr>
          <p:cNvSpPr>
            <a:spLocks noGrp="1"/>
          </p:cNvSpPr>
          <p:nvPr>
            <p:ph sz="half" idx="1"/>
          </p:nvPr>
        </p:nvSpPr>
        <p:spPr>
          <a:xfrm>
            <a:off x="685167" y="2160589"/>
            <a:ext cx="3720916" cy="3792536"/>
          </a:xfrm>
        </p:spPr>
        <p:txBody>
          <a:bodyPr vert="horz" lIns="91440" tIns="45720" rIns="91440" bIns="45720" rtlCol="0">
            <a:normAutofit fontScale="85000" lnSpcReduction="10000"/>
          </a:bodyPr>
          <a:lstStyle/>
          <a:p>
            <a:pPr marL="0" indent="0">
              <a:lnSpc>
                <a:spcPct val="90000"/>
              </a:lnSpc>
              <a:buNone/>
            </a:pPr>
            <a:r>
              <a:rPr lang="en-US" b="1" dirty="0"/>
              <a:t>Opening</a:t>
            </a:r>
          </a:p>
          <a:p>
            <a:pPr>
              <a:lnSpc>
                <a:spcPct val="90000"/>
              </a:lnSpc>
            </a:pPr>
            <a:r>
              <a:rPr lang="en-US" dirty="0"/>
              <a:t>Milestones Review: Transitions</a:t>
            </a:r>
          </a:p>
          <a:p>
            <a:pPr marL="0" indent="0">
              <a:lnSpc>
                <a:spcPct val="90000"/>
              </a:lnSpc>
              <a:buNone/>
            </a:pPr>
            <a:r>
              <a:rPr lang="en-US" b="1" dirty="0"/>
              <a:t>Work Session</a:t>
            </a:r>
            <a:endParaRPr lang="en-US" dirty="0"/>
          </a:p>
          <a:p>
            <a:pPr>
              <a:lnSpc>
                <a:spcPct val="90000"/>
              </a:lnSpc>
            </a:pPr>
            <a:r>
              <a:rPr lang="en-US" dirty="0"/>
              <a:t>White Board Body Paragraph Review</a:t>
            </a:r>
          </a:p>
          <a:p>
            <a:pPr>
              <a:lnSpc>
                <a:spcPct val="90000"/>
              </a:lnSpc>
            </a:pPr>
            <a:r>
              <a:rPr lang="en-US" dirty="0"/>
              <a:t>Compose 2</a:t>
            </a:r>
            <a:r>
              <a:rPr lang="en-US" baseline="30000" dirty="0"/>
              <a:t>nd</a:t>
            </a:r>
            <a:r>
              <a:rPr lang="en-US" dirty="0"/>
              <a:t> Body Paragraph</a:t>
            </a:r>
          </a:p>
          <a:p>
            <a:pPr marL="0" indent="0">
              <a:lnSpc>
                <a:spcPct val="90000"/>
              </a:lnSpc>
              <a:buNone/>
            </a:pPr>
            <a:r>
              <a:rPr lang="en-US" b="1" dirty="0"/>
              <a:t>Closing</a:t>
            </a:r>
          </a:p>
          <a:p>
            <a:pPr>
              <a:lnSpc>
                <a:spcPct val="90000"/>
              </a:lnSpc>
            </a:pPr>
            <a:r>
              <a:rPr lang="en-US" dirty="0"/>
              <a:t>Peer Feedback on Body Paragraph 2</a:t>
            </a:r>
          </a:p>
        </p:txBody>
      </p:sp>
      <p:sp>
        <p:nvSpPr>
          <p:cNvPr id="2" name="Content Placeholder 1">
            <a:extLst>
              <a:ext uri="{FF2B5EF4-FFF2-40B4-BE49-F238E27FC236}">
                <a16:creationId xmlns:a16="http://schemas.microsoft.com/office/drawing/2014/main" id="{9AF40214-8F5F-4B05-B0E0-CB07FD1220D1}"/>
              </a:ext>
            </a:extLst>
          </p:cNvPr>
          <p:cNvSpPr>
            <a:spLocks noGrp="1"/>
          </p:cNvSpPr>
          <p:nvPr>
            <p:ph sz="half" idx="2"/>
          </p:nvPr>
        </p:nvSpPr>
        <p:spPr>
          <a:xfrm>
            <a:off x="4559107" y="2160589"/>
            <a:ext cx="5375468" cy="3880773"/>
          </a:xfrm>
        </p:spPr>
        <p:txBody>
          <a:bodyPr>
            <a:normAutofit fontScale="85000" lnSpcReduction="10000"/>
          </a:bodyPr>
          <a:lstStyle/>
          <a:p>
            <a:pPr marL="0" indent="0">
              <a:buNone/>
            </a:pPr>
            <a:r>
              <a:rPr lang="en-US" b="1" dirty="0"/>
              <a:t>Standard</a:t>
            </a:r>
          </a:p>
          <a:p>
            <a:pPr marL="0" indent="0">
              <a:buNone/>
            </a:pPr>
            <a:r>
              <a:rPr lang="en-US" dirty="0"/>
              <a:t>ELAGSE7W2: Write informative/explanatory texts to examine a topic and convey ideas, concepts, and information through the selection, organization, and analysis of relevant content.   </a:t>
            </a:r>
          </a:p>
          <a:p>
            <a:pPr marL="0" indent="0">
              <a:buNone/>
            </a:pPr>
            <a:r>
              <a:rPr lang="en-US" b="1" dirty="0"/>
              <a:t>Learning Target</a:t>
            </a:r>
          </a:p>
          <a:p>
            <a:pPr marL="0" indent="0">
              <a:buNone/>
            </a:pPr>
            <a:r>
              <a:rPr lang="en-US" dirty="0"/>
              <a:t>I can compose an effective informational essay body paragraph. </a:t>
            </a:r>
          </a:p>
          <a:p>
            <a:pPr marL="0" indent="0">
              <a:buNone/>
            </a:pPr>
            <a:r>
              <a:rPr lang="en-US" b="1" dirty="0"/>
              <a:t>Essential Question</a:t>
            </a:r>
          </a:p>
          <a:p>
            <a:pPr marL="0" indent="0">
              <a:buNone/>
            </a:pPr>
            <a:r>
              <a:rPr lang="en-US" dirty="0"/>
              <a:t>How can I compose an effective body paragraph for an informational essay? </a:t>
            </a:r>
          </a:p>
        </p:txBody>
      </p:sp>
    </p:spTree>
    <p:extLst>
      <p:ext uri="{BB962C8B-B14F-4D97-AF65-F5344CB8AC3E}">
        <p14:creationId xmlns:p14="http://schemas.microsoft.com/office/powerpoint/2010/main" val="2750861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DC7CE-2662-4660-AC15-E4536B2ABEED}"/>
              </a:ext>
            </a:extLst>
          </p:cNvPr>
          <p:cNvSpPr>
            <a:spLocks noGrp="1"/>
          </p:cNvSpPr>
          <p:nvPr>
            <p:ph type="title"/>
          </p:nvPr>
        </p:nvSpPr>
        <p:spPr/>
        <p:txBody>
          <a:bodyPr/>
          <a:lstStyle/>
          <a:p>
            <a:r>
              <a:rPr lang="en-US" dirty="0"/>
              <a:t>White Board Body paragraph review</a:t>
            </a:r>
          </a:p>
        </p:txBody>
      </p:sp>
      <p:sp>
        <p:nvSpPr>
          <p:cNvPr id="3" name="Content Placeholder 2">
            <a:extLst>
              <a:ext uri="{FF2B5EF4-FFF2-40B4-BE49-F238E27FC236}">
                <a16:creationId xmlns:a16="http://schemas.microsoft.com/office/drawing/2014/main" id="{563C7803-EEB3-42FB-87C8-DDEE99F893E3}"/>
              </a:ext>
            </a:extLst>
          </p:cNvPr>
          <p:cNvSpPr>
            <a:spLocks noGrp="1"/>
          </p:cNvSpPr>
          <p:nvPr>
            <p:ph sz="half" idx="1"/>
          </p:nvPr>
        </p:nvSpPr>
        <p:spPr/>
        <p:txBody>
          <a:bodyPr/>
          <a:lstStyle/>
          <a:p>
            <a:r>
              <a:rPr lang="en-US" dirty="0"/>
              <a:t>With your elbow partner, write down 1 thing you learned and 1 question you still have about body paragraphs (2 minutes)</a:t>
            </a:r>
          </a:p>
          <a:p>
            <a:r>
              <a:rPr lang="en-US" dirty="0"/>
              <a:t>Trade boards with the group next to you; answer their question, star their question if you cannot answer it.</a:t>
            </a:r>
          </a:p>
          <a:p>
            <a:r>
              <a:rPr lang="en-US" dirty="0"/>
              <a:t>Pass boards back to original group.</a:t>
            </a:r>
          </a:p>
        </p:txBody>
      </p:sp>
      <p:graphicFrame>
        <p:nvGraphicFramePr>
          <p:cNvPr id="7" name="Table 7">
            <a:extLst>
              <a:ext uri="{FF2B5EF4-FFF2-40B4-BE49-F238E27FC236}">
                <a16:creationId xmlns:a16="http://schemas.microsoft.com/office/drawing/2014/main" id="{72E2C43F-72C0-42FC-BA34-7FBC14EF7164}"/>
              </a:ext>
            </a:extLst>
          </p:cNvPr>
          <p:cNvGraphicFramePr>
            <a:graphicFrameLocks noGrp="1"/>
          </p:cNvGraphicFramePr>
          <p:nvPr>
            <p:ph sz="half" idx="2"/>
            <p:extLst>
              <p:ext uri="{D42A27DB-BD31-4B8C-83A1-F6EECF244321}">
                <p14:modId xmlns:p14="http://schemas.microsoft.com/office/powerpoint/2010/main" val="1376475205"/>
              </p:ext>
            </p:extLst>
          </p:nvPr>
        </p:nvGraphicFramePr>
        <p:xfrm>
          <a:off x="6413500" y="2017713"/>
          <a:ext cx="4645024" cy="4103052"/>
        </p:xfrm>
        <a:graphic>
          <a:graphicData uri="http://schemas.openxmlformats.org/drawingml/2006/table">
            <a:tbl>
              <a:tblPr firstRow="1" bandRow="1">
                <a:tableStyleId>{5C22544A-7EE6-4342-B048-85BDC9FD1C3A}</a:tableStyleId>
              </a:tblPr>
              <a:tblGrid>
                <a:gridCol w="1730375">
                  <a:extLst>
                    <a:ext uri="{9D8B030D-6E8A-4147-A177-3AD203B41FA5}">
                      <a16:colId xmlns:a16="http://schemas.microsoft.com/office/drawing/2014/main" val="3524344860"/>
                    </a:ext>
                  </a:extLst>
                </a:gridCol>
                <a:gridCol w="2914649">
                  <a:extLst>
                    <a:ext uri="{9D8B030D-6E8A-4147-A177-3AD203B41FA5}">
                      <a16:colId xmlns:a16="http://schemas.microsoft.com/office/drawing/2014/main" val="3062103661"/>
                    </a:ext>
                  </a:extLst>
                </a:gridCol>
              </a:tblGrid>
              <a:tr h="480434">
                <a:tc>
                  <a:txBody>
                    <a:bodyPr/>
                    <a:lstStyle/>
                    <a:p>
                      <a:r>
                        <a:rPr lang="en-US" dirty="0"/>
                        <a:t>Know</a:t>
                      </a:r>
                    </a:p>
                  </a:txBody>
                  <a:tcPr/>
                </a:tc>
                <a:tc>
                  <a:txBody>
                    <a:bodyPr/>
                    <a:lstStyle/>
                    <a:p>
                      <a:r>
                        <a:rPr lang="en-US" dirty="0"/>
                        <a:t>Question</a:t>
                      </a:r>
                    </a:p>
                  </a:txBody>
                  <a:tcPr/>
                </a:tc>
                <a:extLst>
                  <a:ext uri="{0D108BD9-81ED-4DB2-BD59-A6C34878D82A}">
                    <a16:rowId xmlns:a16="http://schemas.microsoft.com/office/drawing/2014/main" val="3671882660"/>
                  </a:ext>
                </a:extLst>
              </a:tr>
              <a:tr h="2007178">
                <a:tc>
                  <a:txBody>
                    <a:bodyPr/>
                    <a:lstStyle/>
                    <a:p>
                      <a:r>
                        <a:rPr lang="en-US" sz="2000" dirty="0"/>
                        <a:t>You need two pieces of evidence. </a:t>
                      </a:r>
                    </a:p>
                  </a:txBody>
                  <a:tcPr/>
                </a:tc>
                <a:tc>
                  <a:txBody>
                    <a:bodyPr/>
                    <a:lstStyle/>
                    <a:p>
                      <a:r>
                        <a:rPr lang="en-US" sz="2000" dirty="0"/>
                        <a:t>What is a good transition to use moving into the second body paragraph?</a:t>
                      </a:r>
                    </a:p>
                  </a:txBody>
                  <a:tcPr/>
                </a:tc>
                <a:extLst>
                  <a:ext uri="{0D108BD9-81ED-4DB2-BD59-A6C34878D82A}">
                    <a16:rowId xmlns:a16="http://schemas.microsoft.com/office/drawing/2014/main" val="1700851252"/>
                  </a:ext>
                </a:extLst>
              </a:tr>
              <a:tr h="480434">
                <a:tc>
                  <a:txBody>
                    <a:bodyPr/>
                    <a:lstStyle/>
                    <a:p>
                      <a:endParaRPr lang="en-US" sz="2000" dirty="0"/>
                    </a:p>
                  </a:txBody>
                  <a:tcPr/>
                </a:tc>
                <a:tc>
                  <a:txBody>
                    <a:bodyPr/>
                    <a:lstStyle/>
                    <a:p>
                      <a:r>
                        <a:rPr lang="en-US" sz="2000" dirty="0"/>
                        <a:t>Use a transition that shows you are continuing the explanation. </a:t>
                      </a:r>
                    </a:p>
                    <a:p>
                      <a:r>
                        <a:rPr lang="en-US" sz="2000" dirty="0"/>
                        <a:t>Ex: Furthermore,  Also, Another reason (danger)</a:t>
                      </a:r>
                    </a:p>
                  </a:txBody>
                  <a:tcPr/>
                </a:tc>
                <a:extLst>
                  <a:ext uri="{0D108BD9-81ED-4DB2-BD59-A6C34878D82A}">
                    <a16:rowId xmlns:a16="http://schemas.microsoft.com/office/drawing/2014/main" val="1484316715"/>
                  </a:ext>
                </a:extLst>
              </a:tr>
            </a:tbl>
          </a:graphicData>
        </a:graphic>
      </p:graphicFrame>
    </p:spTree>
    <p:extLst>
      <p:ext uri="{BB962C8B-B14F-4D97-AF65-F5344CB8AC3E}">
        <p14:creationId xmlns:p14="http://schemas.microsoft.com/office/powerpoint/2010/main" val="258811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732B1-6900-4CCA-8CBD-62C49A9BB500}"/>
              </a:ext>
            </a:extLst>
          </p:cNvPr>
          <p:cNvSpPr>
            <a:spLocks noGrp="1"/>
          </p:cNvSpPr>
          <p:nvPr>
            <p:ph type="title"/>
          </p:nvPr>
        </p:nvSpPr>
        <p:spPr/>
        <p:txBody>
          <a:bodyPr/>
          <a:lstStyle/>
          <a:p>
            <a:r>
              <a:rPr lang="en-US" dirty="0"/>
              <a:t>Body Paragraph: MEAEALS</a:t>
            </a:r>
          </a:p>
        </p:txBody>
      </p:sp>
      <p:sp>
        <p:nvSpPr>
          <p:cNvPr id="3" name="Content Placeholder 2">
            <a:extLst>
              <a:ext uri="{FF2B5EF4-FFF2-40B4-BE49-F238E27FC236}">
                <a16:creationId xmlns:a16="http://schemas.microsoft.com/office/drawing/2014/main" id="{1214EED0-6263-4A27-9C1C-4F365746329F}"/>
              </a:ext>
            </a:extLst>
          </p:cNvPr>
          <p:cNvSpPr>
            <a:spLocks noGrp="1"/>
          </p:cNvSpPr>
          <p:nvPr>
            <p:ph idx="1"/>
          </p:nvPr>
        </p:nvSpPr>
        <p:spPr/>
        <p:txBody>
          <a:bodyPr/>
          <a:lstStyle/>
          <a:p>
            <a:r>
              <a:rPr lang="en-US" dirty="0"/>
              <a:t>M:  Main Idea: Point from your thesis statement</a:t>
            </a:r>
          </a:p>
          <a:p>
            <a:r>
              <a:rPr lang="en-US" dirty="0"/>
              <a:t>E: Evidence (Quote): According to “name the text”, ___________________.</a:t>
            </a:r>
          </a:p>
          <a:p>
            <a:r>
              <a:rPr lang="en-US" dirty="0"/>
              <a:t>A: Analysis: If_________________, then ____________________.</a:t>
            </a:r>
          </a:p>
          <a:p>
            <a:r>
              <a:rPr lang="en-US" dirty="0"/>
              <a:t>E: Evidence (Paraphrase): “Name of the article” explains _”paraphrased evidence”__.</a:t>
            </a:r>
          </a:p>
          <a:p>
            <a:r>
              <a:rPr lang="en-US" dirty="0"/>
              <a:t>A: Analysis: The impact of this is _____________. </a:t>
            </a:r>
          </a:p>
          <a:p>
            <a:r>
              <a:rPr lang="en-US" dirty="0"/>
              <a:t>L: Link to Main Idea: varies by prompt</a:t>
            </a:r>
          </a:p>
          <a:p>
            <a:r>
              <a:rPr lang="en-US" dirty="0"/>
              <a:t>S: Sum It Up: Ultimately, __________________ (Restate Main Idea).</a:t>
            </a:r>
          </a:p>
          <a:p>
            <a:endParaRPr lang="en-US" dirty="0"/>
          </a:p>
          <a:p>
            <a:endParaRPr lang="en-US" dirty="0"/>
          </a:p>
        </p:txBody>
      </p:sp>
    </p:spTree>
    <p:extLst>
      <p:ext uri="{BB962C8B-B14F-4D97-AF65-F5344CB8AC3E}">
        <p14:creationId xmlns:p14="http://schemas.microsoft.com/office/powerpoint/2010/main" val="138502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92357-1B8E-4EC7-B24B-5D47555FAD70}"/>
              </a:ext>
            </a:extLst>
          </p:cNvPr>
          <p:cNvSpPr>
            <a:spLocks noGrp="1"/>
          </p:cNvSpPr>
          <p:nvPr>
            <p:ph type="title"/>
          </p:nvPr>
        </p:nvSpPr>
        <p:spPr/>
        <p:txBody>
          <a:bodyPr>
            <a:normAutofit fontScale="90000"/>
          </a:bodyPr>
          <a:lstStyle/>
          <a:p>
            <a:r>
              <a:rPr lang="en-US" dirty="0"/>
              <a:t>Warm Up: DOK Level 3</a:t>
            </a:r>
            <a:br>
              <a:rPr lang="en-US" dirty="0"/>
            </a:br>
            <a:r>
              <a:rPr lang="en-US" sz="2700" dirty="0"/>
              <a:t>Which answer choice goes most naturally after this sentence and provides it with the most coherence?</a:t>
            </a:r>
          </a:p>
        </p:txBody>
      </p:sp>
      <p:sp>
        <p:nvSpPr>
          <p:cNvPr id="6" name="Content Placeholder 5">
            <a:extLst>
              <a:ext uri="{FF2B5EF4-FFF2-40B4-BE49-F238E27FC236}">
                <a16:creationId xmlns:a16="http://schemas.microsoft.com/office/drawing/2014/main" id="{C818AB16-B268-48DB-8121-86A7F4D035E2}"/>
              </a:ext>
            </a:extLst>
          </p:cNvPr>
          <p:cNvSpPr>
            <a:spLocks noGrp="1"/>
          </p:cNvSpPr>
          <p:nvPr>
            <p:ph idx="1"/>
          </p:nvPr>
        </p:nvSpPr>
        <p:spPr/>
        <p:txBody>
          <a:bodyPr>
            <a:noAutofit/>
          </a:bodyPr>
          <a:lstStyle/>
          <a:p>
            <a:pPr marL="0" indent="0">
              <a:buNone/>
            </a:pPr>
            <a:r>
              <a:rPr lang="en-US" sz="2200" dirty="0"/>
              <a:t>When Mr. Gentry arrived at the church parking lot that night, he could see a crowd of teenagers milling around the white tents serving ice cream.</a:t>
            </a:r>
          </a:p>
          <a:p>
            <a:pPr marL="457200" indent="-457200">
              <a:buFont typeface="+mj-lt"/>
              <a:buAutoNum type="alphaUcPeriod"/>
            </a:pPr>
            <a:r>
              <a:rPr lang="en-US" sz="2200" dirty="0"/>
              <a:t>The Sunday morning services of the church usually last about an hour.</a:t>
            </a:r>
          </a:p>
          <a:p>
            <a:pPr marL="457200" indent="-457200">
              <a:buFont typeface="+mj-lt"/>
              <a:buAutoNum type="alphaUcPeriod"/>
            </a:pPr>
            <a:r>
              <a:rPr lang="en-US" sz="2200" dirty="0"/>
              <a:t>Mr. Gentry and his wife have been happily married for the past sixteen years.</a:t>
            </a:r>
          </a:p>
          <a:p>
            <a:pPr marL="457200" indent="-457200">
              <a:buFont typeface="+mj-lt"/>
              <a:buAutoNum type="alphaUcPeriod"/>
            </a:pPr>
            <a:r>
              <a:rPr lang="en-US" sz="2200" dirty="0"/>
              <a:t>Ice cream is usually thought of as unhealthy, but some ice cream in moderation is fine.</a:t>
            </a:r>
          </a:p>
          <a:p>
            <a:pPr marL="457200" indent="-457200">
              <a:buFont typeface="+mj-lt"/>
              <a:buAutoNum type="alphaUcPeriod"/>
            </a:pPr>
            <a:r>
              <a:rPr lang="en-US" sz="2200" dirty="0">
                <a:highlight>
                  <a:srgbClr val="FFFF00"/>
                </a:highlight>
              </a:rPr>
              <a:t>He had to text his son on his cell phone in order to find him in the massive, noisy crowd.</a:t>
            </a:r>
          </a:p>
        </p:txBody>
      </p:sp>
    </p:spTree>
    <p:extLst>
      <p:ext uri="{BB962C8B-B14F-4D97-AF65-F5344CB8AC3E}">
        <p14:creationId xmlns:p14="http://schemas.microsoft.com/office/powerpoint/2010/main" val="2975812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A32C-67E9-4572-80E4-3AE394CC270A}"/>
              </a:ext>
            </a:extLst>
          </p:cNvPr>
          <p:cNvSpPr>
            <a:spLocks noGrp="1"/>
          </p:cNvSpPr>
          <p:nvPr>
            <p:ph type="title"/>
          </p:nvPr>
        </p:nvSpPr>
        <p:spPr/>
        <p:txBody>
          <a:bodyPr>
            <a:noAutofit/>
          </a:bodyPr>
          <a:lstStyle/>
          <a:p>
            <a:r>
              <a:rPr lang="en-US" sz="2400" dirty="0"/>
              <a:t>Body Paragraph 2: Independent practice</a:t>
            </a:r>
            <a:br>
              <a:rPr lang="en-US" sz="2400" dirty="0"/>
            </a:br>
            <a:r>
              <a:rPr lang="en-US" sz="2400" dirty="0">
                <a:highlight>
                  <a:srgbClr val="FFFF00"/>
                </a:highlight>
              </a:rPr>
              <a:t>remember that your topic for this paragraph should relate back to your thesis statement.</a:t>
            </a:r>
          </a:p>
        </p:txBody>
      </p:sp>
      <p:sp>
        <p:nvSpPr>
          <p:cNvPr id="3" name="Content Placeholder 2">
            <a:extLst>
              <a:ext uri="{FF2B5EF4-FFF2-40B4-BE49-F238E27FC236}">
                <a16:creationId xmlns:a16="http://schemas.microsoft.com/office/drawing/2014/main" id="{4E6AA407-DCD8-469D-815C-98E7EEFB530B}"/>
              </a:ext>
            </a:extLst>
          </p:cNvPr>
          <p:cNvSpPr>
            <a:spLocks noGrp="1"/>
          </p:cNvSpPr>
          <p:nvPr>
            <p:ph idx="1"/>
          </p:nvPr>
        </p:nvSpPr>
        <p:spPr>
          <a:xfrm>
            <a:off x="1451579" y="2015732"/>
            <a:ext cx="9603275" cy="4037749"/>
          </a:xfrm>
        </p:spPr>
        <p:txBody>
          <a:bodyPr>
            <a:normAutofit/>
          </a:bodyPr>
          <a:lstStyle/>
          <a:p>
            <a:pPr marL="0" indent="0">
              <a:buNone/>
            </a:pPr>
            <a:r>
              <a:rPr lang="en-US" dirty="0"/>
              <a:t>M: reason/topic supporting your thesis statement</a:t>
            </a:r>
          </a:p>
          <a:p>
            <a:pPr marL="0" indent="0">
              <a:buNone/>
            </a:pPr>
            <a:r>
              <a:rPr lang="en-US" dirty="0"/>
              <a:t>E:  direct quote</a:t>
            </a:r>
          </a:p>
          <a:p>
            <a:pPr marL="0" indent="0">
              <a:buNone/>
            </a:pPr>
            <a:r>
              <a:rPr lang="en-US" dirty="0"/>
              <a:t>A: </a:t>
            </a:r>
          </a:p>
          <a:p>
            <a:pPr marL="0" indent="0">
              <a:buNone/>
            </a:pPr>
            <a:r>
              <a:rPr lang="en-US" dirty="0"/>
              <a:t>E: paraphrase</a:t>
            </a:r>
          </a:p>
          <a:p>
            <a:pPr marL="0" indent="0">
              <a:buNone/>
            </a:pPr>
            <a:r>
              <a:rPr lang="en-US" dirty="0"/>
              <a:t>A:</a:t>
            </a:r>
          </a:p>
          <a:p>
            <a:pPr marL="0" indent="0">
              <a:buNone/>
            </a:pPr>
            <a:r>
              <a:rPr lang="en-US" dirty="0"/>
              <a:t>L: Use key words from main idea statement to help you link back.</a:t>
            </a:r>
          </a:p>
          <a:p>
            <a:pPr marL="0" indent="0">
              <a:buNone/>
            </a:pPr>
            <a:r>
              <a:rPr lang="en-US" dirty="0"/>
              <a:t>S: </a:t>
            </a:r>
          </a:p>
        </p:txBody>
      </p:sp>
    </p:spTree>
    <p:extLst>
      <p:ext uri="{BB962C8B-B14F-4D97-AF65-F5344CB8AC3E}">
        <p14:creationId xmlns:p14="http://schemas.microsoft.com/office/powerpoint/2010/main" val="385624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8010F-326E-4805-9A24-C999D746AE38}"/>
              </a:ext>
            </a:extLst>
          </p:cNvPr>
          <p:cNvSpPr>
            <a:spLocks noGrp="1"/>
          </p:cNvSpPr>
          <p:nvPr>
            <p:ph type="title"/>
          </p:nvPr>
        </p:nvSpPr>
        <p:spPr/>
        <p:txBody>
          <a:bodyPr>
            <a:normAutofit/>
          </a:bodyPr>
          <a:lstStyle/>
          <a:p>
            <a:r>
              <a:rPr lang="en-US" dirty="0"/>
              <a:t>Closing: Peer Evaluation: 5 Minutes</a:t>
            </a:r>
          </a:p>
        </p:txBody>
      </p:sp>
      <p:sp>
        <p:nvSpPr>
          <p:cNvPr id="3" name="Content Placeholder 2">
            <a:extLst>
              <a:ext uri="{FF2B5EF4-FFF2-40B4-BE49-F238E27FC236}">
                <a16:creationId xmlns:a16="http://schemas.microsoft.com/office/drawing/2014/main" id="{0C05B0E8-01EF-4E34-BBB1-C02BD1EC8CE0}"/>
              </a:ext>
            </a:extLst>
          </p:cNvPr>
          <p:cNvSpPr>
            <a:spLocks noGrp="1"/>
          </p:cNvSpPr>
          <p:nvPr>
            <p:ph sz="half" idx="1"/>
          </p:nvPr>
        </p:nvSpPr>
        <p:spPr>
          <a:xfrm>
            <a:off x="1447331" y="2010878"/>
            <a:ext cx="5648794" cy="3713647"/>
          </a:xfrm>
        </p:spPr>
        <p:txBody>
          <a:bodyPr>
            <a:normAutofit/>
          </a:bodyPr>
          <a:lstStyle/>
          <a:p>
            <a:pPr marL="0" indent="0">
              <a:buNone/>
            </a:pPr>
            <a:r>
              <a:rPr lang="en-US" sz="2400" dirty="0">
                <a:highlight>
                  <a:srgbClr val="00FF00"/>
                </a:highlight>
              </a:rPr>
              <a:t>Directions: </a:t>
            </a:r>
          </a:p>
          <a:p>
            <a:pPr marL="457200" indent="-457200">
              <a:buFont typeface="+mj-lt"/>
              <a:buAutoNum type="arabicParenR"/>
            </a:pPr>
            <a:r>
              <a:rPr lang="en-US" sz="2400" dirty="0"/>
              <a:t>Trade papers with an elbow partner.</a:t>
            </a:r>
          </a:p>
          <a:p>
            <a:pPr marL="457200" indent="-457200">
              <a:buFont typeface="+mj-lt"/>
              <a:buAutoNum type="arabicParenR"/>
            </a:pPr>
            <a:r>
              <a:rPr lang="en-US" sz="2400" dirty="0"/>
              <a:t>Read your partner’s 2nd body paragraph.</a:t>
            </a:r>
          </a:p>
          <a:p>
            <a:pPr marL="457200" indent="-457200">
              <a:buFont typeface="+mj-lt"/>
              <a:buAutoNum type="arabicParenR"/>
            </a:pPr>
            <a:r>
              <a:rPr lang="en-US" sz="2400" dirty="0"/>
              <a:t>Write a GLOW and a GROW</a:t>
            </a:r>
          </a:p>
          <a:p>
            <a:pPr marL="457200" indent="-457200">
              <a:buFont typeface="+mj-lt"/>
              <a:buAutoNum type="arabicParenR"/>
            </a:pPr>
            <a:r>
              <a:rPr lang="en-US" sz="2400" dirty="0"/>
              <a:t>Discuss any necessary corrections.</a:t>
            </a:r>
          </a:p>
          <a:p>
            <a:pPr marL="0" indent="0">
              <a:buNone/>
            </a:pPr>
            <a:endParaRPr lang="en-US" dirty="0"/>
          </a:p>
        </p:txBody>
      </p:sp>
      <p:pic>
        <p:nvPicPr>
          <p:cNvPr id="6" name="Content Placeholder 5" descr="A close up of a logo&#10;&#10;Description automatically generated">
            <a:extLst>
              <a:ext uri="{FF2B5EF4-FFF2-40B4-BE49-F238E27FC236}">
                <a16:creationId xmlns:a16="http://schemas.microsoft.com/office/drawing/2014/main" id="{532CB497-B862-438F-946B-5CC32BA5CFCB}"/>
              </a:ext>
            </a:extLst>
          </p:cNvPr>
          <p:cNvPicPr>
            <a:picLocks noGrp="1" noChangeAspect="1"/>
          </p:cNvPicPr>
          <p:nvPr>
            <p:ph sz="half" idx="2"/>
          </p:nvPr>
        </p:nvPicPr>
        <p:blipFill>
          <a:blip r:embed="rId2"/>
          <a:stretch>
            <a:fillRect/>
          </a:stretch>
        </p:blipFill>
        <p:spPr>
          <a:xfrm>
            <a:off x="6413500" y="2223817"/>
            <a:ext cx="4645025" cy="3029491"/>
          </a:xfrm>
        </p:spPr>
      </p:pic>
    </p:spTree>
    <p:extLst>
      <p:ext uri="{BB962C8B-B14F-4D97-AF65-F5344CB8AC3E}">
        <p14:creationId xmlns:p14="http://schemas.microsoft.com/office/powerpoint/2010/main" val="2101370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008D71A-9ED8-43F9-AF1E-B1A699E6B70D}"/>
              </a:ext>
            </a:extLst>
          </p:cNvPr>
          <p:cNvSpPr>
            <a:spLocks noGrp="1"/>
          </p:cNvSpPr>
          <p:nvPr>
            <p:ph type="title"/>
          </p:nvPr>
        </p:nvSpPr>
        <p:spPr>
          <a:xfrm>
            <a:off x="676746" y="609600"/>
            <a:ext cx="6831494" cy="1320800"/>
          </a:xfrm>
        </p:spPr>
        <p:txBody>
          <a:bodyPr vert="horz" lIns="91440" tIns="45720" rIns="91440" bIns="45720" rtlCol="0" anchor="ctr">
            <a:normAutofit/>
          </a:bodyPr>
          <a:lstStyle/>
          <a:p>
            <a:r>
              <a:rPr lang="en-US" dirty="0"/>
              <a:t>Tuesday March 3rd</a:t>
            </a:r>
          </a:p>
        </p:txBody>
      </p:sp>
      <p:sp>
        <p:nvSpPr>
          <p:cNvPr id="10" name="Content Placeholder 9">
            <a:extLst>
              <a:ext uri="{FF2B5EF4-FFF2-40B4-BE49-F238E27FC236}">
                <a16:creationId xmlns:a16="http://schemas.microsoft.com/office/drawing/2014/main" id="{6ED61E11-078B-4EF8-93AB-2EBC897080A0}"/>
              </a:ext>
            </a:extLst>
          </p:cNvPr>
          <p:cNvSpPr>
            <a:spLocks noGrp="1"/>
          </p:cNvSpPr>
          <p:nvPr>
            <p:ph sz="half" idx="1"/>
          </p:nvPr>
        </p:nvSpPr>
        <p:spPr>
          <a:xfrm>
            <a:off x="685167" y="2160589"/>
            <a:ext cx="3720916" cy="3792536"/>
          </a:xfrm>
        </p:spPr>
        <p:txBody>
          <a:bodyPr vert="horz" lIns="91440" tIns="45720" rIns="91440" bIns="45720" rtlCol="0">
            <a:normAutofit fontScale="85000" lnSpcReduction="20000"/>
          </a:bodyPr>
          <a:lstStyle/>
          <a:p>
            <a:pPr marL="0" indent="0">
              <a:lnSpc>
                <a:spcPct val="90000"/>
              </a:lnSpc>
              <a:buNone/>
            </a:pPr>
            <a:r>
              <a:rPr lang="en-US" b="1" dirty="0"/>
              <a:t>Opening</a:t>
            </a:r>
          </a:p>
          <a:p>
            <a:pPr>
              <a:lnSpc>
                <a:spcPct val="90000"/>
              </a:lnSpc>
            </a:pPr>
            <a:r>
              <a:rPr lang="en-US" dirty="0"/>
              <a:t>Milestones Review: Coherence in Writing</a:t>
            </a:r>
          </a:p>
          <a:p>
            <a:pPr marL="0" indent="0">
              <a:lnSpc>
                <a:spcPct val="90000"/>
              </a:lnSpc>
              <a:buNone/>
            </a:pPr>
            <a:r>
              <a:rPr lang="en-US" b="1" dirty="0"/>
              <a:t>Work Session</a:t>
            </a:r>
            <a:endParaRPr lang="en-US" dirty="0"/>
          </a:p>
          <a:p>
            <a:pPr>
              <a:lnSpc>
                <a:spcPct val="90000"/>
              </a:lnSpc>
            </a:pPr>
            <a:r>
              <a:rPr lang="en-US" dirty="0"/>
              <a:t>Notes on Body Paragraph</a:t>
            </a:r>
          </a:p>
          <a:p>
            <a:pPr>
              <a:lnSpc>
                <a:spcPct val="90000"/>
              </a:lnSpc>
            </a:pPr>
            <a:r>
              <a:rPr lang="en-US" dirty="0"/>
              <a:t>Exemplar Body Paragraph Analysis</a:t>
            </a:r>
          </a:p>
          <a:p>
            <a:pPr>
              <a:lnSpc>
                <a:spcPct val="90000"/>
              </a:lnSpc>
            </a:pPr>
            <a:r>
              <a:rPr lang="en-US" dirty="0"/>
              <a:t>Paraphrasing Practice</a:t>
            </a:r>
          </a:p>
          <a:p>
            <a:pPr>
              <a:lnSpc>
                <a:spcPct val="90000"/>
              </a:lnSpc>
            </a:pPr>
            <a:r>
              <a:rPr lang="en-US" dirty="0"/>
              <a:t>Selecting Text Evidence for Body Paragraph</a:t>
            </a:r>
          </a:p>
          <a:p>
            <a:pPr>
              <a:lnSpc>
                <a:spcPct val="90000"/>
              </a:lnSpc>
            </a:pPr>
            <a:r>
              <a:rPr lang="en-US" dirty="0"/>
              <a:t>Composing a Body Paragraph</a:t>
            </a:r>
          </a:p>
          <a:p>
            <a:pPr marL="0" indent="0">
              <a:lnSpc>
                <a:spcPct val="90000"/>
              </a:lnSpc>
              <a:buNone/>
            </a:pPr>
            <a:r>
              <a:rPr lang="en-US" b="1" dirty="0"/>
              <a:t>Closing</a:t>
            </a:r>
          </a:p>
          <a:p>
            <a:pPr>
              <a:lnSpc>
                <a:spcPct val="90000"/>
              </a:lnSpc>
            </a:pPr>
            <a:r>
              <a:rPr lang="en-US" dirty="0"/>
              <a:t>Peer feedback on Text Evidence Paraphrasing</a:t>
            </a:r>
          </a:p>
        </p:txBody>
      </p:sp>
      <p:sp>
        <p:nvSpPr>
          <p:cNvPr id="2" name="Content Placeholder 1">
            <a:extLst>
              <a:ext uri="{FF2B5EF4-FFF2-40B4-BE49-F238E27FC236}">
                <a16:creationId xmlns:a16="http://schemas.microsoft.com/office/drawing/2014/main" id="{9AF40214-8F5F-4B05-B0E0-CB07FD1220D1}"/>
              </a:ext>
            </a:extLst>
          </p:cNvPr>
          <p:cNvSpPr>
            <a:spLocks noGrp="1"/>
          </p:cNvSpPr>
          <p:nvPr>
            <p:ph sz="half" idx="2"/>
          </p:nvPr>
        </p:nvSpPr>
        <p:spPr>
          <a:xfrm>
            <a:off x="4559107" y="2160589"/>
            <a:ext cx="5375468" cy="3880773"/>
          </a:xfrm>
        </p:spPr>
        <p:txBody>
          <a:bodyPr>
            <a:normAutofit fontScale="85000" lnSpcReduction="20000"/>
          </a:bodyPr>
          <a:lstStyle/>
          <a:p>
            <a:pPr marL="0" indent="0">
              <a:buNone/>
            </a:pPr>
            <a:r>
              <a:rPr lang="en-US" b="1" dirty="0"/>
              <a:t>Standard</a:t>
            </a:r>
          </a:p>
          <a:p>
            <a:pPr marL="0" indent="0">
              <a:buNone/>
            </a:pPr>
            <a:r>
              <a:rPr lang="en-US" dirty="0"/>
              <a:t>ELAGSE7W2: Write informative/explanatory texts to examine a topic and convey ideas, concepts, and information through the selection, organization, and analysis of relevant content.   </a:t>
            </a:r>
          </a:p>
          <a:p>
            <a:pPr marL="0" indent="0">
              <a:buNone/>
            </a:pPr>
            <a:r>
              <a:rPr lang="en-US" b="1" dirty="0"/>
              <a:t>Learning Target</a:t>
            </a:r>
          </a:p>
          <a:p>
            <a:pPr marL="0" indent="0">
              <a:buNone/>
            </a:pPr>
            <a:r>
              <a:rPr lang="en-US" dirty="0"/>
              <a:t>I know and understand the elements of an effective informational essay body paragraph. </a:t>
            </a:r>
          </a:p>
          <a:p>
            <a:pPr marL="0" indent="0">
              <a:buNone/>
            </a:pPr>
            <a:r>
              <a:rPr lang="en-US" b="1" dirty="0"/>
              <a:t>Essential Question</a:t>
            </a:r>
          </a:p>
          <a:p>
            <a:pPr marL="0" indent="0">
              <a:buNone/>
            </a:pPr>
            <a:r>
              <a:rPr lang="en-US" dirty="0"/>
              <a:t>How can I compose an effective body paragraph for an informational essay? </a:t>
            </a:r>
          </a:p>
        </p:txBody>
      </p:sp>
    </p:spTree>
    <p:extLst>
      <p:ext uri="{BB962C8B-B14F-4D97-AF65-F5344CB8AC3E}">
        <p14:creationId xmlns:p14="http://schemas.microsoft.com/office/powerpoint/2010/main" val="392430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1742B3-69D7-40FF-8D8E-EBD98D0E7A53}"/>
              </a:ext>
            </a:extLst>
          </p:cNvPr>
          <p:cNvSpPr>
            <a:spLocks noGrp="1"/>
          </p:cNvSpPr>
          <p:nvPr>
            <p:ph type="title"/>
          </p:nvPr>
        </p:nvSpPr>
        <p:spPr/>
        <p:txBody>
          <a:bodyPr/>
          <a:lstStyle/>
          <a:p>
            <a:r>
              <a:rPr lang="en-US" dirty="0"/>
              <a:t>Body Paragraphs: Notes</a:t>
            </a:r>
          </a:p>
        </p:txBody>
      </p:sp>
      <p:sp>
        <p:nvSpPr>
          <p:cNvPr id="6" name="Content Placeholder 5">
            <a:extLst>
              <a:ext uri="{FF2B5EF4-FFF2-40B4-BE49-F238E27FC236}">
                <a16:creationId xmlns:a16="http://schemas.microsoft.com/office/drawing/2014/main" id="{DE0C20FB-ACF6-47F6-A76D-0B762ECB30DA}"/>
              </a:ext>
            </a:extLst>
          </p:cNvPr>
          <p:cNvSpPr>
            <a:spLocks noGrp="1"/>
          </p:cNvSpPr>
          <p:nvPr>
            <p:ph idx="1"/>
          </p:nvPr>
        </p:nvSpPr>
        <p:spPr/>
        <p:txBody>
          <a:bodyPr>
            <a:normAutofit/>
          </a:bodyPr>
          <a:lstStyle/>
          <a:p>
            <a:pPr marL="0" indent="0">
              <a:buNone/>
            </a:pPr>
            <a:r>
              <a:rPr lang="en-US" sz="2800" dirty="0"/>
              <a:t>What goes in the body paragraph?</a:t>
            </a:r>
          </a:p>
          <a:p>
            <a:r>
              <a:rPr lang="en-US" sz="2800" dirty="0"/>
              <a:t>The answer to your thesis statement.</a:t>
            </a:r>
          </a:p>
          <a:p>
            <a:r>
              <a:rPr lang="en-US" sz="2800" dirty="0"/>
              <a:t>Two pieces of evidence to support your claim.</a:t>
            </a:r>
          </a:p>
          <a:p>
            <a:pPr lvl="1"/>
            <a:r>
              <a:rPr lang="en-US" sz="2600" dirty="0"/>
              <a:t>1 quote</a:t>
            </a:r>
          </a:p>
          <a:p>
            <a:pPr lvl="1"/>
            <a:r>
              <a:rPr lang="en-US" sz="2600" dirty="0"/>
              <a:t>1 paraphrase</a:t>
            </a:r>
          </a:p>
          <a:p>
            <a:pPr marL="457200" lvl="1" indent="0">
              <a:buNone/>
            </a:pPr>
            <a:endParaRPr lang="en-US" sz="2600" dirty="0"/>
          </a:p>
        </p:txBody>
      </p:sp>
    </p:spTree>
    <p:extLst>
      <p:ext uri="{BB962C8B-B14F-4D97-AF65-F5344CB8AC3E}">
        <p14:creationId xmlns:p14="http://schemas.microsoft.com/office/powerpoint/2010/main" val="371195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732B1-6900-4CCA-8CBD-62C49A9BB500}"/>
              </a:ext>
            </a:extLst>
          </p:cNvPr>
          <p:cNvSpPr>
            <a:spLocks noGrp="1"/>
          </p:cNvSpPr>
          <p:nvPr>
            <p:ph type="title"/>
          </p:nvPr>
        </p:nvSpPr>
        <p:spPr/>
        <p:txBody>
          <a:bodyPr/>
          <a:lstStyle/>
          <a:p>
            <a:r>
              <a:rPr lang="en-US" dirty="0"/>
              <a:t>Body Paragraph 1: MEAEALS</a:t>
            </a:r>
          </a:p>
        </p:txBody>
      </p:sp>
      <p:sp>
        <p:nvSpPr>
          <p:cNvPr id="3" name="Content Placeholder 2">
            <a:extLst>
              <a:ext uri="{FF2B5EF4-FFF2-40B4-BE49-F238E27FC236}">
                <a16:creationId xmlns:a16="http://schemas.microsoft.com/office/drawing/2014/main" id="{1214EED0-6263-4A27-9C1C-4F365746329F}"/>
              </a:ext>
            </a:extLst>
          </p:cNvPr>
          <p:cNvSpPr>
            <a:spLocks noGrp="1"/>
          </p:cNvSpPr>
          <p:nvPr>
            <p:ph idx="1"/>
          </p:nvPr>
        </p:nvSpPr>
        <p:spPr/>
        <p:txBody>
          <a:bodyPr/>
          <a:lstStyle/>
          <a:p>
            <a:r>
              <a:rPr lang="en-US" dirty="0"/>
              <a:t>M:  Main Idea: Point 1 from your thesis statement</a:t>
            </a:r>
          </a:p>
          <a:p>
            <a:r>
              <a:rPr lang="en-US" dirty="0"/>
              <a:t>E: Evidence (Quote): According to “name the text”, ___________________.</a:t>
            </a:r>
          </a:p>
          <a:p>
            <a:r>
              <a:rPr lang="en-US" dirty="0"/>
              <a:t>A: Analysis: If_________________, then ____________________.</a:t>
            </a:r>
          </a:p>
          <a:p>
            <a:r>
              <a:rPr lang="en-US" dirty="0"/>
              <a:t>E: Evidence (Paraphrase): “Name of the article” explains _”paraphrased evidence”__.</a:t>
            </a:r>
          </a:p>
          <a:p>
            <a:r>
              <a:rPr lang="en-US" dirty="0"/>
              <a:t>A: Analysis: This leads to the inference that _____________. </a:t>
            </a:r>
          </a:p>
          <a:p>
            <a:r>
              <a:rPr lang="en-US" dirty="0"/>
              <a:t>L: Link to Main Idea: varies by prompt</a:t>
            </a:r>
          </a:p>
          <a:p>
            <a:r>
              <a:rPr lang="en-US" dirty="0"/>
              <a:t>S: Sum It Up: Ultimately, __________________ (Restate Main Idea).</a:t>
            </a:r>
          </a:p>
          <a:p>
            <a:endParaRPr lang="en-US" dirty="0"/>
          </a:p>
          <a:p>
            <a:endParaRPr lang="en-US" dirty="0"/>
          </a:p>
        </p:txBody>
      </p:sp>
    </p:spTree>
    <p:extLst>
      <p:ext uri="{BB962C8B-B14F-4D97-AF65-F5344CB8AC3E}">
        <p14:creationId xmlns:p14="http://schemas.microsoft.com/office/powerpoint/2010/main" val="2656333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732B1-6900-4CCA-8CBD-62C49A9BB500}"/>
              </a:ext>
            </a:extLst>
          </p:cNvPr>
          <p:cNvSpPr>
            <a:spLocks noGrp="1"/>
          </p:cNvSpPr>
          <p:nvPr>
            <p:ph type="title"/>
          </p:nvPr>
        </p:nvSpPr>
        <p:spPr/>
        <p:txBody>
          <a:bodyPr/>
          <a:lstStyle/>
          <a:p>
            <a:r>
              <a:rPr lang="en-US" dirty="0"/>
              <a:t>Body Paragraph 2: MEAEALS</a:t>
            </a:r>
          </a:p>
        </p:txBody>
      </p:sp>
      <p:sp>
        <p:nvSpPr>
          <p:cNvPr id="3" name="Content Placeholder 2">
            <a:extLst>
              <a:ext uri="{FF2B5EF4-FFF2-40B4-BE49-F238E27FC236}">
                <a16:creationId xmlns:a16="http://schemas.microsoft.com/office/drawing/2014/main" id="{1214EED0-6263-4A27-9C1C-4F365746329F}"/>
              </a:ext>
            </a:extLst>
          </p:cNvPr>
          <p:cNvSpPr>
            <a:spLocks noGrp="1"/>
          </p:cNvSpPr>
          <p:nvPr>
            <p:ph idx="1"/>
          </p:nvPr>
        </p:nvSpPr>
        <p:spPr/>
        <p:txBody>
          <a:bodyPr/>
          <a:lstStyle/>
          <a:p>
            <a:r>
              <a:rPr lang="en-US" dirty="0"/>
              <a:t>M:  Main Idea: Point 2 from your thesis statement</a:t>
            </a:r>
          </a:p>
          <a:p>
            <a:r>
              <a:rPr lang="en-US" dirty="0"/>
              <a:t>E: Evidence (Quote): According to “name the text”, ___________________.</a:t>
            </a:r>
          </a:p>
          <a:p>
            <a:r>
              <a:rPr lang="en-US" dirty="0"/>
              <a:t>A: Analysis: If_________________, then ____________________.</a:t>
            </a:r>
          </a:p>
          <a:p>
            <a:r>
              <a:rPr lang="en-US" dirty="0"/>
              <a:t>E: Evidence (Paraphrase): “Name of the article” explains _”paraphrased evidence”__.</a:t>
            </a:r>
          </a:p>
          <a:p>
            <a:r>
              <a:rPr lang="en-US" dirty="0"/>
              <a:t>A: Analysis: The impact of this is _____________. </a:t>
            </a:r>
          </a:p>
          <a:p>
            <a:r>
              <a:rPr lang="en-US" dirty="0"/>
              <a:t>L: Link to Main Idea: varies by prompt</a:t>
            </a:r>
          </a:p>
          <a:p>
            <a:r>
              <a:rPr lang="en-US" dirty="0"/>
              <a:t>S: Sum It Up: Ultimately, __________________ (Restate Main Idea).</a:t>
            </a:r>
          </a:p>
          <a:p>
            <a:endParaRPr lang="en-US" dirty="0"/>
          </a:p>
          <a:p>
            <a:endParaRPr lang="en-US" dirty="0"/>
          </a:p>
        </p:txBody>
      </p:sp>
    </p:spTree>
    <p:extLst>
      <p:ext uri="{BB962C8B-B14F-4D97-AF65-F5344CB8AC3E}">
        <p14:creationId xmlns:p14="http://schemas.microsoft.com/office/powerpoint/2010/main" val="624501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CFEC-1182-443B-90C3-06FE00056022}"/>
              </a:ext>
            </a:extLst>
          </p:cNvPr>
          <p:cNvSpPr>
            <a:spLocks noGrp="1"/>
          </p:cNvSpPr>
          <p:nvPr>
            <p:ph type="title"/>
          </p:nvPr>
        </p:nvSpPr>
        <p:spPr/>
        <p:txBody>
          <a:bodyPr/>
          <a:lstStyle/>
          <a:p>
            <a:r>
              <a:rPr lang="en-US" dirty="0"/>
              <a:t>What does this look like? </a:t>
            </a:r>
            <a:br>
              <a:rPr lang="en-US" dirty="0"/>
            </a:br>
            <a:r>
              <a:rPr lang="en-US" dirty="0"/>
              <a:t>Body Paragraph Exemplar</a:t>
            </a:r>
          </a:p>
        </p:txBody>
      </p:sp>
      <p:sp>
        <p:nvSpPr>
          <p:cNvPr id="3" name="Content Placeholder 2">
            <a:extLst>
              <a:ext uri="{FF2B5EF4-FFF2-40B4-BE49-F238E27FC236}">
                <a16:creationId xmlns:a16="http://schemas.microsoft.com/office/drawing/2014/main" id="{AF5D7307-808D-4BD9-ABEF-93A67DE25916}"/>
              </a:ext>
            </a:extLst>
          </p:cNvPr>
          <p:cNvSpPr>
            <a:spLocks noGrp="1"/>
          </p:cNvSpPr>
          <p:nvPr>
            <p:ph idx="1"/>
          </p:nvPr>
        </p:nvSpPr>
        <p:spPr>
          <a:xfrm>
            <a:off x="1451579" y="2015732"/>
            <a:ext cx="9603275" cy="4156468"/>
          </a:xfrm>
        </p:spPr>
        <p:txBody>
          <a:bodyPr>
            <a:noAutofit/>
          </a:bodyPr>
          <a:lstStyle/>
          <a:p>
            <a:pPr marL="0" indent="0">
              <a:buNone/>
            </a:pPr>
            <a:r>
              <a:rPr lang="en-US" sz="2050" dirty="0"/>
              <a:t>First people should consider the shift towards dependency in wild birds if people feed them.  According to “For the Birds,” “birds become extremely dependent on the food provided by the public.” If the birds become dependent on humans for meals, they can lose their ability to survive in the wild.  The article “Stop Feeding the Birds” also echoes caution when feeding birds.  It explains how birds’ behavior can be altered due to receiving food handouts.  They can become more aggressive at feeding sites. This leads to the inference that they are becoming more aggressive because they have lost their ability to find food on their own and can only eat if fed by humans.  These items illustrate how feeding birds can cause a behavioral shift towards dependence on humans.  This behavioral shift is one of the things people should consider before deciding to feed wild birds. </a:t>
            </a:r>
          </a:p>
        </p:txBody>
      </p:sp>
    </p:spTree>
    <p:extLst>
      <p:ext uri="{BB962C8B-B14F-4D97-AF65-F5344CB8AC3E}">
        <p14:creationId xmlns:p14="http://schemas.microsoft.com/office/powerpoint/2010/main" val="2498501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CFEC-1182-443B-90C3-06FE00056022}"/>
              </a:ext>
            </a:extLst>
          </p:cNvPr>
          <p:cNvSpPr>
            <a:spLocks noGrp="1"/>
          </p:cNvSpPr>
          <p:nvPr>
            <p:ph type="title"/>
          </p:nvPr>
        </p:nvSpPr>
        <p:spPr/>
        <p:txBody>
          <a:bodyPr>
            <a:noAutofit/>
          </a:bodyPr>
          <a:lstStyle/>
          <a:p>
            <a:r>
              <a:rPr lang="en-US" sz="2600" dirty="0"/>
              <a:t>What does this look like? </a:t>
            </a:r>
            <a:br>
              <a:rPr lang="en-US" sz="2600" dirty="0"/>
            </a:br>
            <a:r>
              <a:rPr lang="en-US" sz="2600" dirty="0">
                <a:highlight>
                  <a:srgbClr val="FFFF00"/>
                </a:highlight>
              </a:rPr>
              <a:t>Main idea</a:t>
            </a:r>
            <a:r>
              <a:rPr lang="en-US" sz="2600" dirty="0"/>
              <a:t>, </a:t>
            </a:r>
            <a:r>
              <a:rPr lang="en-US" sz="2600" dirty="0">
                <a:highlight>
                  <a:srgbClr val="00FF00"/>
                </a:highlight>
              </a:rPr>
              <a:t>Evidence (Quote), </a:t>
            </a:r>
            <a:r>
              <a:rPr lang="en-US" sz="2600" dirty="0">
                <a:highlight>
                  <a:srgbClr val="00FFFF"/>
                </a:highlight>
              </a:rPr>
              <a:t>Analysis</a:t>
            </a:r>
            <a:r>
              <a:rPr lang="en-US" sz="2600" dirty="0"/>
              <a:t>, </a:t>
            </a:r>
            <a:r>
              <a:rPr lang="en-US" sz="2600" dirty="0">
                <a:highlight>
                  <a:srgbClr val="FF00FF"/>
                </a:highlight>
              </a:rPr>
              <a:t>evidence (paraphrase)</a:t>
            </a:r>
            <a:r>
              <a:rPr lang="en-US" sz="2600" dirty="0"/>
              <a:t>, </a:t>
            </a:r>
            <a:r>
              <a:rPr lang="en-US" sz="2600" dirty="0">
                <a:highlight>
                  <a:srgbClr val="00FFFF"/>
                </a:highlight>
              </a:rPr>
              <a:t>analysis,</a:t>
            </a:r>
            <a:r>
              <a:rPr lang="en-US" sz="2600" dirty="0"/>
              <a:t> </a:t>
            </a:r>
            <a:r>
              <a:rPr lang="en-US" sz="2600" dirty="0">
                <a:highlight>
                  <a:srgbClr val="FF0000"/>
                </a:highlight>
              </a:rPr>
              <a:t>link to main idea</a:t>
            </a:r>
            <a:r>
              <a:rPr lang="en-US" sz="2600" dirty="0"/>
              <a:t>, sum it up</a:t>
            </a:r>
          </a:p>
        </p:txBody>
      </p:sp>
      <p:sp>
        <p:nvSpPr>
          <p:cNvPr id="3" name="Content Placeholder 2">
            <a:extLst>
              <a:ext uri="{FF2B5EF4-FFF2-40B4-BE49-F238E27FC236}">
                <a16:creationId xmlns:a16="http://schemas.microsoft.com/office/drawing/2014/main" id="{AF5D7307-808D-4BD9-ABEF-93A67DE25916}"/>
              </a:ext>
            </a:extLst>
          </p:cNvPr>
          <p:cNvSpPr>
            <a:spLocks noGrp="1"/>
          </p:cNvSpPr>
          <p:nvPr>
            <p:ph idx="1"/>
          </p:nvPr>
        </p:nvSpPr>
        <p:spPr>
          <a:xfrm>
            <a:off x="1451579" y="2015732"/>
            <a:ext cx="9603275" cy="4156468"/>
          </a:xfrm>
        </p:spPr>
        <p:txBody>
          <a:bodyPr>
            <a:noAutofit/>
          </a:bodyPr>
          <a:lstStyle/>
          <a:p>
            <a:pPr marL="0" indent="0">
              <a:buNone/>
            </a:pPr>
            <a:r>
              <a:rPr lang="en-US" sz="2050" dirty="0">
                <a:highlight>
                  <a:srgbClr val="FFFF00"/>
                </a:highlight>
              </a:rPr>
              <a:t>First people should consider the shift towards dependency in wild birds if people feed them</a:t>
            </a:r>
            <a:r>
              <a:rPr lang="en-US" sz="2050" dirty="0"/>
              <a:t>.  </a:t>
            </a:r>
            <a:r>
              <a:rPr lang="en-US" sz="2050" dirty="0">
                <a:highlight>
                  <a:srgbClr val="00FF00"/>
                </a:highlight>
              </a:rPr>
              <a:t>According to “For the Birds,” “birds become extremely dependent on the food provided by the public.” </a:t>
            </a:r>
            <a:r>
              <a:rPr lang="en-US" sz="2050" dirty="0">
                <a:highlight>
                  <a:srgbClr val="00FFFF"/>
                </a:highlight>
              </a:rPr>
              <a:t>If the birds become dependent on humans for meals, they can lose their ability to survive in the wild.  </a:t>
            </a:r>
            <a:r>
              <a:rPr lang="en-US" sz="2050" dirty="0">
                <a:highlight>
                  <a:srgbClr val="FF00FF"/>
                </a:highlight>
              </a:rPr>
              <a:t>The article “Stop Feeding the Birds” also echoes caution when feeding birds.  It explains how birds’ behavior can be altered due to receiving food handouts.  They can become more aggressive at feeding sites. </a:t>
            </a:r>
            <a:r>
              <a:rPr lang="en-US" sz="2050" dirty="0">
                <a:highlight>
                  <a:srgbClr val="00FFFF"/>
                </a:highlight>
              </a:rPr>
              <a:t>This leads to the inference that they are becoming more aggressive because they have lost their ability to find food on their own and can only eat if fed by humans.  </a:t>
            </a:r>
            <a:r>
              <a:rPr lang="en-US" sz="2050" dirty="0">
                <a:highlight>
                  <a:srgbClr val="FF0000"/>
                </a:highlight>
              </a:rPr>
              <a:t>These items illustrate how feeding birds can cause a behavioral shift towards dependence on humans.  </a:t>
            </a:r>
            <a:r>
              <a:rPr lang="en-US" sz="2050" dirty="0"/>
              <a:t>This behavioral shift is one of the things people should consider before deciding to feed wild birds. </a:t>
            </a:r>
          </a:p>
        </p:txBody>
      </p:sp>
    </p:spTree>
    <p:extLst>
      <p:ext uri="{BB962C8B-B14F-4D97-AF65-F5344CB8AC3E}">
        <p14:creationId xmlns:p14="http://schemas.microsoft.com/office/powerpoint/2010/main" val="199699627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27D95BAED7E64487CC5F900FDE0030" ma:contentTypeVersion="7" ma:contentTypeDescription="Create a new document." ma:contentTypeScope="" ma:versionID="57c259eddf9476dc2662974d8d3513be">
  <xsd:schema xmlns:xsd="http://www.w3.org/2001/XMLSchema" xmlns:xs="http://www.w3.org/2001/XMLSchema" xmlns:p="http://schemas.microsoft.com/office/2006/metadata/properties" xmlns:ns3="faf0ac4e-d7de-41bf-b2a1-8bfdd2e52392" xmlns:ns4="3b7a50ec-b169-456e-9832-f8ce23ebddd3" targetNamespace="http://schemas.microsoft.com/office/2006/metadata/properties" ma:root="true" ma:fieldsID="8b1b4c9f37af80e19f8b51cf7334af25" ns3:_="" ns4:_="">
    <xsd:import namespace="faf0ac4e-d7de-41bf-b2a1-8bfdd2e52392"/>
    <xsd:import namespace="3b7a50ec-b169-456e-9832-f8ce23ebddd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f0ac4e-d7de-41bf-b2a1-8bfdd2e523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7a50ec-b169-456e-9832-f8ce23ebddd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67A855-7623-463B-A230-11CBF04AF0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f0ac4e-d7de-41bf-b2a1-8bfdd2e52392"/>
    <ds:schemaRef ds:uri="3b7a50ec-b169-456e-9832-f8ce23ebd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2911CB-D07A-4C2F-9624-AF3CB111E7B7}">
  <ds:schemaRefs>
    <ds:schemaRef ds:uri="http://schemas.microsoft.com/office/infopath/2007/PartnerControls"/>
    <ds:schemaRef ds:uri="http://schemas.microsoft.com/office/2006/documentManagement/types"/>
    <ds:schemaRef ds:uri="http://www.w3.org/XML/1998/namespace"/>
    <ds:schemaRef ds:uri="3b7a50ec-b169-456e-9832-f8ce23ebddd3"/>
    <ds:schemaRef ds:uri="http://schemas.microsoft.com/office/2006/metadata/properties"/>
    <ds:schemaRef ds:uri="faf0ac4e-d7de-41bf-b2a1-8bfdd2e52392"/>
    <ds:schemaRef ds:uri="http://purl.org/dc/elements/1.1/"/>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CAEDA3C4-B0F1-4590-B245-87F4F90BB4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3517</TotalTime>
  <Words>2446</Words>
  <Application>Microsoft Office PowerPoint</Application>
  <PresentationFormat>Widescreen</PresentationFormat>
  <Paragraphs>229</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Gill Sans MT</vt:lpstr>
      <vt:lpstr>Wingdings</vt:lpstr>
      <vt:lpstr>Gallery</vt:lpstr>
      <vt:lpstr>As You Enter Today</vt:lpstr>
      <vt:lpstr>Warm Up: DOK Level 3 Which answer choice goes most naturally after this sentence and provides it with the most coherence?</vt:lpstr>
      <vt:lpstr>Warm Up: DOK Level 3 Which answer choice goes most naturally after this sentence and provides it with the most coherence?</vt:lpstr>
      <vt:lpstr>Tuesday March 3rd</vt:lpstr>
      <vt:lpstr>Body Paragraphs: Notes</vt:lpstr>
      <vt:lpstr>Body Paragraph 1: MEAEALS</vt:lpstr>
      <vt:lpstr>Body Paragraph 2: MEAEALS</vt:lpstr>
      <vt:lpstr>What does this look like?  Body Paragraph Exemplar</vt:lpstr>
      <vt:lpstr>What does this look like?  Main idea, Evidence (Quote), Analysis, evidence (paraphrase), analysis, link to main idea, sum it up</vt:lpstr>
      <vt:lpstr>Paraphrasing practice</vt:lpstr>
      <vt:lpstr>Paraphrasing practice</vt:lpstr>
      <vt:lpstr>Composing Main Body Paragraphs</vt:lpstr>
      <vt:lpstr>Composing a main body paragraph</vt:lpstr>
      <vt:lpstr>Closing: Peer Evaluation: 5 Minutes</vt:lpstr>
      <vt:lpstr>As You Enter Today</vt:lpstr>
      <vt:lpstr>Warm up: Paraphrasing practice</vt:lpstr>
      <vt:lpstr>Wednesday March 4th</vt:lpstr>
      <vt:lpstr>Body Paragraph acronym</vt:lpstr>
      <vt:lpstr>Body Paragraph: MEAEALS</vt:lpstr>
      <vt:lpstr>Reminder: What does this look like?  Main idea, Evidence (Quote), Analysis, evidence (paraphrase), analysis, link to main idea, sum it up</vt:lpstr>
      <vt:lpstr>Body Paragraph 1: Guided Practice Thesis: People can avoid harm by: restricting the amount of TV they watch and… </vt:lpstr>
      <vt:lpstr>Body Paragraph 2: Independent practice remember that your topic for this paragraph should relate back to your thesis statement.</vt:lpstr>
      <vt:lpstr>Composing a main body paragraph</vt:lpstr>
      <vt:lpstr>Closing: Peer Evaluation: 5 Minutes</vt:lpstr>
      <vt:lpstr>As You Enter Today</vt:lpstr>
      <vt:lpstr>Warm Up: DOK Level 2 Fill in the blank with the appropriate transition</vt:lpstr>
      <vt:lpstr>thursday March 5th</vt:lpstr>
      <vt:lpstr>White Board Body paragraph review</vt:lpstr>
      <vt:lpstr>Body Paragraph: MEAEALS</vt:lpstr>
      <vt:lpstr>Body Paragraph 2: Independent practice remember that your topic for this paragraph should relate back to your thesis statement.</vt:lpstr>
      <vt:lpstr>Closing: Peer Evaluation: 5 Minutes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Informational/Explanatory Essay Deployment</dc:title>
  <dc:creator>Rhandi Altidor</dc:creator>
  <cp:lastModifiedBy>Jamie Hayes</cp:lastModifiedBy>
  <cp:revision>40</cp:revision>
  <cp:lastPrinted>2020-03-04T14:00:05Z</cp:lastPrinted>
  <dcterms:created xsi:type="dcterms:W3CDTF">2020-02-25T00:51:58Z</dcterms:created>
  <dcterms:modified xsi:type="dcterms:W3CDTF">2020-03-05T23:34:21Z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0x0101001627D95BAED7E64487CC5F900FDE0030</vt:lpwstr>
  </property>
</Properties>
</file>