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4"/>
  </p:sldMasterIdLst>
  <p:notesMasterIdLst>
    <p:notesMasterId r:id="rId21"/>
  </p:notesMasterIdLst>
  <p:sldIdLst>
    <p:sldId id="265" r:id="rId5"/>
    <p:sldId id="341" r:id="rId6"/>
    <p:sldId id="263" r:id="rId7"/>
    <p:sldId id="347" r:id="rId8"/>
    <p:sldId id="348" r:id="rId9"/>
    <p:sldId id="346" r:id="rId10"/>
    <p:sldId id="300" r:id="rId11"/>
    <p:sldId id="335" r:id="rId12"/>
    <p:sldId id="340" r:id="rId13"/>
    <p:sldId id="350" r:id="rId14"/>
    <p:sldId id="351" r:id="rId15"/>
    <p:sldId id="342" r:id="rId16"/>
    <p:sldId id="345" r:id="rId17"/>
    <p:sldId id="349" r:id="rId18"/>
    <p:sldId id="343" r:id="rId19"/>
    <p:sldId id="344" r:id="rId20"/>
  </p:sldIdLst>
  <p:sldSz cx="12192000" cy="6858000"/>
  <p:notesSz cx="6858000" cy="91995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0EBCCA-CC76-488E-A195-AF438301217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A5AFEB9-6235-4F76-A65A-1FA9A6CB4166}">
      <dgm:prSet/>
      <dgm:spPr/>
      <dgm:t>
        <a:bodyPr/>
        <a:lstStyle/>
        <a:p>
          <a:r>
            <a:rPr lang="en-US" dirty="0"/>
            <a:t>Enter quietly and go directly to your seat. </a:t>
          </a:r>
          <a:r>
            <a:rPr lang="en-US" dirty="0">
              <a:sym typeface="Wingdings" panose="05000000000000000000" pitchFamily="2" charset="2"/>
            </a:rPr>
            <a:t></a:t>
          </a:r>
          <a:endParaRPr lang="en-US" dirty="0"/>
        </a:p>
      </dgm:t>
    </dgm:pt>
    <dgm:pt modelId="{07E376D1-EDF0-4CF5-BDFE-C702CB2512E4}" type="parTrans" cxnId="{EBC93DAA-EBD8-435B-B3F8-CFA1E9A5114F}">
      <dgm:prSet/>
      <dgm:spPr/>
      <dgm:t>
        <a:bodyPr/>
        <a:lstStyle/>
        <a:p>
          <a:endParaRPr lang="en-US"/>
        </a:p>
      </dgm:t>
    </dgm:pt>
    <dgm:pt modelId="{FDCB69D7-9539-4298-95C2-CAB3FA7C7840}" type="sibTrans" cxnId="{EBC93DAA-EBD8-435B-B3F8-CFA1E9A5114F}">
      <dgm:prSet/>
      <dgm:spPr/>
      <dgm:t>
        <a:bodyPr/>
        <a:lstStyle/>
        <a:p>
          <a:endParaRPr lang="en-US"/>
        </a:p>
      </dgm:t>
    </dgm:pt>
    <dgm:pt modelId="{EA4A6B39-26E3-4ECB-A634-0BE063EB9827}">
      <dgm:prSet/>
      <dgm:spPr/>
      <dgm:t>
        <a:bodyPr/>
        <a:lstStyle/>
        <a:p>
          <a:r>
            <a:rPr lang="en-US" dirty="0"/>
            <a:t>Pass out writing folders.</a:t>
          </a:r>
        </a:p>
      </dgm:t>
    </dgm:pt>
    <dgm:pt modelId="{936F1094-9156-4281-BA9D-A2DA51A7946B}" type="parTrans" cxnId="{8CDD9C85-E89D-4F4E-B58B-CA2B46C9D137}">
      <dgm:prSet/>
      <dgm:spPr/>
      <dgm:t>
        <a:bodyPr/>
        <a:lstStyle/>
        <a:p>
          <a:endParaRPr lang="en-US"/>
        </a:p>
      </dgm:t>
    </dgm:pt>
    <dgm:pt modelId="{60480ED9-387D-4662-8420-C366D8B2388B}" type="sibTrans" cxnId="{8CDD9C85-E89D-4F4E-B58B-CA2B46C9D137}">
      <dgm:prSet/>
      <dgm:spPr/>
      <dgm:t>
        <a:bodyPr/>
        <a:lstStyle/>
        <a:p>
          <a:endParaRPr lang="en-US"/>
        </a:p>
      </dgm:t>
    </dgm:pt>
    <dgm:pt modelId="{E81EC265-FB36-45F9-AA15-E51794558574}">
      <dgm:prSet/>
      <dgm:spPr/>
      <dgm:t>
        <a:bodyPr/>
        <a:lstStyle/>
        <a:p>
          <a:r>
            <a:rPr lang="en-US" dirty="0"/>
            <a:t>Warm Up:  Discuss with your elbow partner. What is the structure for writing an introduction? What does the acronym mean?</a:t>
          </a:r>
        </a:p>
      </dgm:t>
    </dgm:pt>
    <dgm:pt modelId="{DA641832-223A-44ED-B0BB-6C4A00F376B7}" type="parTrans" cxnId="{42ABF21F-D103-49A0-ABF0-E892F1FC4433}">
      <dgm:prSet/>
      <dgm:spPr/>
      <dgm:t>
        <a:bodyPr/>
        <a:lstStyle/>
        <a:p>
          <a:endParaRPr lang="en-US"/>
        </a:p>
      </dgm:t>
    </dgm:pt>
    <dgm:pt modelId="{3A6FCCD5-4588-494E-92FD-B49D3DD1491C}" type="sibTrans" cxnId="{42ABF21F-D103-49A0-ABF0-E892F1FC4433}">
      <dgm:prSet/>
      <dgm:spPr/>
      <dgm:t>
        <a:bodyPr/>
        <a:lstStyle/>
        <a:p>
          <a:endParaRPr lang="en-US"/>
        </a:p>
      </dgm:t>
    </dgm:pt>
    <dgm:pt modelId="{C5C2F5A5-CB9E-42A7-9127-1672E7C25472}" type="pres">
      <dgm:prSet presAssocID="{600EBCCA-CC76-488E-A195-AF438301217B}" presName="linear" presStyleCnt="0">
        <dgm:presLayoutVars>
          <dgm:animLvl val="lvl"/>
          <dgm:resizeHandles val="exact"/>
        </dgm:presLayoutVars>
      </dgm:prSet>
      <dgm:spPr/>
    </dgm:pt>
    <dgm:pt modelId="{CCAB0A79-30E7-4560-9204-C35BBCF26683}" type="pres">
      <dgm:prSet presAssocID="{5A5AFEB9-6235-4F76-A65A-1FA9A6CB4166}" presName="parentText" presStyleLbl="node1" presStyleIdx="0" presStyleCnt="3">
        <dgm:presLayoutVars>
          <dgm:chMax val="0"/>
          <dgm:bulletEnabled val="1"/>
        </dgm:presLayoutVars>
      </dgm:prSet>
      <dgm:spPr/>
    </dgm:pt>
    <dgm:pt modelId="{21A3AE1C-FC33-4CE0-BB0D-F12D604C1BC9}" type="pres">
      <dgm:prSet presAssocID="{FDCB69D7-9539-4298-95C2-CAB3FA7C7840}" presName="spacer" presStyleCnt="0"/>
      <dgm:spPr/>
    </dgm:pt>
    <dgm:pt modelId="{042054D8-99CB-4905-A05B-DB7C8EE60BEE}" type="pres">
      <dgm:prSet presAssocID="{EA4A6B39-26E3-4ECB-A634-0BE063EB9827}" presName="parentText" presStyleLbl="node1" presStyleIdx="1" presStyleCnt="3" custLinFactNeighborX="1379" custLinFactNeighborY="-5163">
        <dgm:presLayoutVars>
          <dgm:chMax val="0"/>
          <dgm:bulletEnabled val="1"/>
        </dgm:presLayoutVars>
      </dgm:prSet>
      <dgm:spPr/>
    </dgm:pt>
    <dgm:pt modelId="{EA4AB7DB-8FA4-400A-9075-511CA6C764D6}" type="pres">
      <dgm:prSet presAssocID="{60480ED9-387D-4662-8420-C366D8B2388B}" presName="spacer" presStyleCnt="0"/>
      <dgm:spPr/>
    </dgm:pt>
    <dgm:pt modelId="{52B91F8B-0509-4D6B-940A-DAD6DA12C1DD}" type="pres">
      <dgm:prSet presAssocID="{E81EC265-FB36-45F9-AA15-E51794558574}" presName="parentText" presStyleLbl="node1" presStyleIdx="2" presStyleCnt="3">
        <dgm:presLayoutVars>
          <dgm:chMax val="0"/>
          <dgm:bulletEnabled val="1"/>
        </dgm:presLayoutVars>
      </dgm:prSet>
      <dgm:spPr/>
    </dgm:pt>
  </dgm:ptLst>
  <dgm:cxnLst>
    <dgm:cxn modelId="{42ABF21F-D103-49A0-ABF0-E892F1FC4433}" srcId="{600EBCCA-CC76-488E-A195-AF438301217B}" destId="{E81EC265-FB36-45F9-AA15-E51794558574}" srcOrd="2" destOrd="0" parTransId="{DA641832-223A-44ED-B0BB-6C4A00F376B7}" sibTransId="{3A6FCCD5-4588-494E-92FD-B49D3DD1491C}"/>
    <dgm:cxn modelId="{5F52762B-B89F-4E26-8814-C6DBA537C151}" type="presOf" srcId="{5A5AFEB9-6235-4F76-A65A-1FA9A6CB4166}" destId="{CCAB0A79-30E7-4560-9204-C35BBCF26683}" srcOrd="0" destOrd="0" presId="urn:microsoft.com/office/officeart/2005/8/layout/vList2"/>
    <dgm:cxn modelId="{A10B8462-875D-4375-8D1C-D9E2CE9B169A}" type="presOf" srcId="{E81EC265-FB36-45F9-AA15-E51794558574}" destId="{52B91F8B-0509-4D6B-940A-DAD6DA12C1DD}" srcOrd="0" destOrd="0" presId="urn:microsoft.com/office/officeart/2005/8/layout/vList2"/>
    <dgm:cxn modelId="{716E8247-A6B8-420D-BCE4-D3E154703C4C}" type="presOf" srcId="{600EBCCA-CC76-488E-A195-AF438301217B}" destId="{C5C2F5A5-CB9E-42A7-9127-1672E7C25472}" srcOrd="0" destOrd="0" presId="urn:microsoft.com/office/officeart/2005/8/layout/vList2"/>
    <dgm:cxn modelId="{8CDD9C85-E89D-4F4E-B58B-CA2B46C9D137}" srcId="{600EBCCA-CC76-488E-A195-AF438301217B}" destId="{EA4A6B39-26E3-4ECB-A634-0BE063EB9827}" srcOrd="1" destOrd="0" parTransId="{936F1094-9156-4281-BA9D-A2DA51A7946B}" sibTransId="{60480ED9-387D-4662-8420-C366D8B2388B}"/>
    <dgm:cxn modelId="{EBC93DAA-EBD8-435B-B3F8-CFA1E9A5114F}" srcId="{600EBCCA-CC76-488E-A195-AF438301217B}" destId="{5A5AFEB9-6235-4F76-A65A-1FA9A6CB4166}" srcOrd="0" destOrd="0" parTransId="{07E376D1-EDF0-4CF5-BDFE-C702CB2512E4}" sibTransId="{FDCB69D7-9539-4298-95C2-CAB3FA7C7840}"/>
    <dgm:cxn modelId="{A2076ECA-889D-48C4-8C20-AA4C3A419E06}" type="presOf" srcId="{EA4A6B39-26E3-4ECB-A634-0BE063EB9827}" destId="{042054D8-99CB-4905-A05B-DB7C8EE60BEE}" srcOrd="0" destOrd="0" presId="urn:microsoft.com/office/officeart/2005/8/layout/vList2"/>
    <dgm:cxn modelId="{3D2D2F85-05F4-49C7-8B69-1E8EBA444F1F}" type="presParOf" srcId="{C5C2F5A5-CB9E-42A7-9127-1672E7C25472}" destId="{CCAB0A79-30E7-4560-9204-C35BBCF26683}" srcOrd="0" destOrd="0" presId="urn:microsoft.com/office/officeart/2005/8/layout/vList2"/>
    <dgm:cxn modelId="{8268A507-6D84-4F73-B498-56FDE2653CEE}" type="presParOf" srcId="{C5C2F5A5-CB9E-42A7-9127-1672E7C25472}" destId="{21A3AE1C-FC33-4CE0-BB0D-F12D604C1BC9}" srcOrd="1" destOrd="0" presId="urn:microsoft.com/office/officeart/2005/8/layout/vList2"/>
    <dgm:cxn modelId="{A38044B6-93DB-46F5-A91C-10D4F96AB719}" type="presParOf" srcId="{C5C2F5A5-CB9E-42A7-9127-1672E7C25472}" destId="{042054D8-99CB-4905-A05B-DB7C8EE60BEE}" srcOrd="2" destOrd="0" presId="urn:microsoft.com/office/officeart/2005/8/layout/vList2"/>
    <dgm:cxn modelId="{3A6E600A-4631-4A95-862F-B7FE58F112F4}" type="presParOf" srcId="{C5C2F5A5-CB9E-42A7-9127-1672E7C25472}" destId="{EA4AB7DB-8FA4-400A-9075-511CA6C764D6}" srcOrd="3" destOrd="0" presId="urn:microsoft.com/office/officeart/2005/8/layout/vList2"/>
    <dgm:cxn modelId="{C685850A-DCDC-4536-852C-4DFEB685BCD5}" type="presParOf" srcId="{C5C2F5A5-CB9E-42A7-9127-1672E7C25472}" destId="{52B91F8B-0509-4D6B-940A-DAD6DA12C1D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B0A79-30E7-4560-9204-C35BBCF26683}">
      <dsp:nvSpPr>
        <dsp:cNvPr id="0" name=""/>
        <dsp:cNvSpPr/>
      </dsp:nvSpPr>
      <dsp:spPr>
        <a:xfrm>
          <a:off x="0" y="279705"/>
          <a:ext cx="6628804" cy="142155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Enter quietly and go directly to your seat. </a:t>
          </a:r>
          <a:r>
            <a:rPr lang="en-US" sz="2700" kern="1200" dirty="0">
              <a:sym typeface="Wingdings" panose="05000000000000000000" pitchFamily="2" charset="2"/>
            </a:rPr>
            <a:t></a:t>
          </a:r>
          <a:endParaRPr lang="en-US" sz="2700" kern="1200" dirty="0"/>
        </a:p>
      </dsp:txBody>
      <dsp:txXfrm>
        <a:off x="69394" y="349099"/>
        <a:ext cx="6490016" cy="1282762"/>
      </dsp:txXfrm>
    </dsp:sp>
    <dsp:sp modelId="{042054D8-99CB-4905-A05B-DB7C8EE60BEE}">
      <dsp:nvSpPr>
        <dsp:cNvPr id="0" name=""/>
        <dsp:cNvSpPr/>
      </dsp:nvSpPr>
      <dsp:spPr>
        <a:xfrm>
          <a:off x="0" y="1775000"/>
          <a:ext cx="6628804" cy="1421550"/>
        </a:xfrm>
        <a:prstGeom prst="roundRect">
          <a:avLst/>
        </a:prstGeom>
        <a:gradFill rotWithShape="0">
          <a:gsLst>
            <a:gs pos="0">
              <a:schemeClr val="accent2">
                <a:hueOff val="-1696488"/>
                <a:satOff val="5592"/>
                <a:lumOff val="5981"/>
                <a:alphaOff val="0"/>
                <a:tint val="98000"/>
                <a:satMod val="110000"/>
                <a:lumMod val="104000"/>
              </a:schemeClr>
            </a:gs>
            <a:gs pos="69000">
              <a:schemeClr val="accent2">
                <a:hueOff val="-1696488"/>
                <a:satOff val="5592"/>
                <a:lumOff val="5981"/>
                <a:alphaOff val="0"/>
                <a:shade val="88000"/>
                <a:satMod val="130000"/>
                <a:lumMod val="92000"/>
              </a:schemeClr>
            </a:gs>
            <a:gs pos="100000">
              <a:schemeClr val="accent2">
                <a:hueOff val="-1696488"/>
                <a:satOff val="5592"/>
                <a:lumOff val="598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Pass out writing folders.</a:t>
          </a:r>
        </a:p>
      </dsp:txBody>
      <dsp:txXfrm>
        <a:off x="69394" y="1844394"/>
        <a:ext cx="6490016" cy="1282762"/>
      </dsp:txXfrm>
    </dsp:sp>
    <dsp:sp modelId="{52B91F8B-0509-4D6B-940A-DAD6DA12C1DD}">
      <dsp:nvSpPr>
        <dsp:cNvPr id="0" name=""/>
        <dsp:cNvSpPr/>
      </dsp:nvSpPr>
      <dsp:spPr>
        <a:xfrm>
          <a:off x="0" y="3278325"/>
          <a:ext cx="6628804" cy="1421550"/>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Warm Up:  Discuss with your elbow partner. What is the structure for writing an introduction? What does the acronym mean?</a:t>
          </a:r>
        </a:p>
      </dsp:txBody>
      <dsp:txXfrm>
        <a:off x="69394" y="3347719"/>
        <a:ext cx="6490016" cy="12827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5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576"/>
          </a:xfrm>
          <a:prstGeom prst="rect">
            <a:avLst/>
          </a:prstGeom>
        </p:spPr>
        <p:txBody>
          <a:bodyPr vert="horz" lIns="91440" tIns="45720" rIns="91440" bIns="45720" rtlCol="0"/>
          <a:lstStyle>
            <a:lvl1pPr algn="r">
              <a:defRPr sz="1200"/>
            </a:lvl1pPr>
          </a:lstStyle>
          <a:p>
            <a:fld id="{D52EE3C2-9D87-4E74-996C-80E54BA617F7}" type="datetimeFigureOut">
              <a:rPr lang="en-US" smtClean="0"/>
              <a:t>3/2/2020</a:t>
            </a:fld>
            <a:endParaRPr lang="en-US"/>
          </a:p>
        </p:txBody>
      </p:sp>
      <p:sp>
        <p:nvSpPr>
          <p:cNvPr id="4" name="Slide Image Placeholder 3"/>
          <p:cNvSpPr>
            <a:spLocks noGrp="1" noRot="1" noChangeAspect="1"/>
          </p:cNvSpPr>
          <p:nvPr>
            <p:ph type="sldImg" idx="2"/>
          </p:nvPr>
        </p:nvSpPr>
        <p:spPr>
          <a:xfrm>
            <a:off x="669925" y="1149350"/>
            <a:ext cx="5518150" cy="3105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7290"/>
            <a:ext cx="5486400" cy="362232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37989"/>
            <a:ext cx="2971800" cy="461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37989"/>
            <a:ext cx="2971800" cy="461575"/>
          </a:xfrm>
          <a:prstGeom prst="rect">
            <a:avLst/>
          </a:prstGeom>
        </p:spPr>
        <p:txBody>
          <a:bodyPr vert="horz" lIns="91440" tIns="45720" rIns="91440" bIns="45720" rtlCol="0" anchor="b"/>
          <a:lstStyle>
            <a:lvl1pPr algn="r">
              <a:defRPr sz="1200"/>
            </a:lvl1pPr>
          </a:lstStyle>
          <a:p>
            <a:fld id="{6F938752-5ACA-4DE1-8EC5-ED28FA51C8B6}" type="slidenum">
              <a:rPr lang="en-US" smtClean="0"/>
              <a:t>‹#›</a:t>
            </a:fld>
            <a:endParaRPr lang="en-US"/>
          </a:p>
        </p:txBody>
      </p:sp>
    </p:spTree>
    <p:extLst>
      <p:ext uri="{BB962C8B-B14F-4D97-AF65-F5344CB8AC3E}">
        <p14:creationId xmlns:p14="http://schemas.microsoft.com/office/powerpoint/2010/main" val="979869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3/2/2020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FAB73BC-B049-4115-A692-8D63A059BFB8}"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514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893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099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49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077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591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203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872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3/2/2020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8364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3/2/2020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574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7616CA0-919D-4A49-9C8A-62FDFB3A5183}" type="datetimeFigureOut">
              <a:rPr lang="en-US" smtClean="0"/>
              <a:t>3/2/2020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2942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0298CD5-6C1E-4009-B41F-6DF62E31D3BE}" type="datetimeFigureOut">
              <a:rPr lang="en-US" smtClean="0"/>
              <a:pPr/>
              <a:t>3/2/2020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FAB73BC-B049-4115-A692-8D63A059BFB8}"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1451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92B3-7141-4049-9828-D383FF8AC4E1}"/>
              </a:ext>
            </a:extLst>
          </p:cNvPr>
          <p:cNvSpPr>
            <a:spLocks noGrp="1"/>
          </p:cNvSpPr>
          <p:nvPr>
            <p:ph type="title"/>
          </p:nvPr>
        </p:nvSpPr>
        <p:spPr>
          <a:xfrm>
            <a:off x="652481" y="1382486"/>
            <a:ext cx="3547581" cy="4093028"/>
          </a:xfrm>
        </p:spPr>
        <p:txBody>
          <a:bodyPr anchor="ctr">
            <a:normAutofit/>
          </a:bodyPr>
          <a:lstStyle/>
          <a:p>
            <a:r>
              <a:rPr lang="en-US" sz="4400" dirty="0"/>
              <a:t>As You Enter Today</a:t>
            </a:r>
          </a:p>
        </p:txBody>
      </p:sp>
      <p:graphicFrame>
        <p:nvGraphicFramePr>
          <p:cNvPr id="5" name="Content Placeholder 2">
            <a:extLst>
              <a:ext uri="{FF2B5EF4-FFF2-40B4-BE49-F238E27FC236}">
                <a16:creationId xmlns:a16="http://schemas.microsoft.com/office/drawing/2014/main" id="{7EC8AECD-F933-493D-BCD8-A72129370B5E}"/>
              </a:ext>
            </a:extLst>
          </p:cNvPr>
          <p:cNvGraphicFramePr>
            <a:graphicFrameLocks noGrp="1"/>
          </p:cNvGraphicFramePr>
          <p:nvPr>
            <p:ph idx="1"/>
            <p:extLst>
              <p:ext uri="{D42A27DB-BD31-4B8C-83A1-F6EECF244321}">
                <p14:modId xmlns:p14="http://schemas.microsoft.com/office/powerpoint/2010/main" val="155516531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6864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B189-08C8-4798-8FC1-32E7D8969804}"/>
              </a:ext>
            </a:extLst>
          </p:cNvPr>
          <p:cNvSpPr>
            <a:spLocks noGrp="1"/>
          </p:cNvSpPr>
          <p:nvPr>
            <p:ph type="title"/>
          </p:nvPr>
        </p:nvSpPr>
        <p:spPr/>
        <p:txBody>
          <a:bodyPr/>
          <a:lstStyle/>
          <a:p>
            <a:r>
              <a:rPr lang="en-US" dirty="0"/>
              <a:t>But Wait, Our Thesis statement isn’t done</a:t>
            </a:r>
          </a:p>
        </p:txBody>
      </p:sp>
      <p:sp>
        <p:nvSpPr>
          <p:cNvPr id="3" name="Content Placeholder 2">
            <a:extLst>
              <a:ext uri="{FF2B5EF4-FFF2-40B4-BE49-F238E27FC236}">
                <a16:creationId xmlns:a16="http://schemas.microsoft.com/office/drawing/2014/main" id="{7FF6B5F2-E7ED-4BE9-B6F9-8584601C58ED}"/>
              </a:ext>
            </a:extLst>
          </p:cNvPr>
          <p:cNvSpPr>
            <a:spLocks noGrp="1"/>
          </p:cNvSpPr>
          <p:nvPr>
            <p:ph sz="half" idx="1"/>
          </p:nvPr>
        </p:nvSpPr>
        <p:spPr>
          <a:xfrm>
            <a:off x="447675" y="1826514"/>
            <a:ext cx="5838825" cy="1620393"/>
          </a:xfrm>
        </p:spPr>
        <p:txBody>
          <a:bodyPr>
            <a:normAutofit fontScale="47500" lnSpcReduction="20000"/>
          </a:bodyPr>
          <a:lstStyle/>
          <a:p>
            <a:pPr marL="0" indent="0">
              <a:spcBef>
                <a:spcPts val="0"/>
              </a:spcBef>
              <a:spcAft>
                <a:spcPts val="0"/>
              </a:spcAft>
              <a:buNone/>
            </a:pPr>
            <a:r>
              <a:rPr lang="en-US" sz="2900" dirty="0"/>
              <a:t>1. Read the Writing Task. </a:t>
            </a:r>
          </a:p>
          <a:p>
            <a:pPr marL="0" indent="0">
              <a:spcBef>
                <a:spcPts val="0"/>
              </a:spcBef>
              <a:spcAft>
                <a:spcPts val="0"/>
              </a:spcAft>
              <a:buNone/>
            </a:pPr>
            <a:r>
              <a:rPr lang="en-US" sz="2900" dirty="0"/>
              <a:t>2. Underline the “some statement”.</a:t>
            </a:r>
          </a:p>
          <a:p>
            <a:pPr marL="0" indent="0">
              <a:spcBef>
                <a:spcPts val="0"/>
              </a:spcBef>
              <a:spcAft>
                <a:spcPts val="0"/>
              </a:spcAft>
              <a:buNone/>
            </a:pPr>
            <a:r>
              <a:rPr lang="en-US" sz="2900" dirty="0"/>
              <a:t>3. Circle 2-3 words you plan to use when you rephrase the “some statement”. </a:t>
            </a:r>
          </a:p>
          <a:p>
            <a:pPr marL="0" indent="0">
              <a:spcBef>
                <a:spcPts val="0"/>
              </a:spcBef>
              <a:spcAft>
                <a:spcPts val="0"/>
              </a:spcAft>
              <a:buNone/>
            </a:pPr>
            <a:r>
              <a:rPr lang="en-US" sz="2900" dirty="0"/>
              <a:t>4. Rephrase the “some statement”. </a:t>
            </a:r>
          </a:p>
          <a:p>
            <a:pPr marL="0" indent="0">
              <a:spcBef>
                <a:spcPts val="0"/>
              </a:spcBef>
              <a:spcAft>
                <a:spcPts val="0"/>
              </a:spcAft>
              <a:buNone/>
            </a:pPr>
            <a:r>
              <a:rPr lang="en-US" sz="2900" dirty="0">
                <a:solidFill>
                  <a:srgbClr val="00B050"/>
                </a:solidFill>
                <a:latin typeface="Times New Roman" panose="02020603050405020304" pitchFamily="18" charset="0"/>
                <a:ea typeface="Times New Roman" panose="02020603050405020304" pitchFamily="18" charset="0"/>
              </a:rPr>
              <a:t>5. </a:t>
            </a:r>
            <a:r>
              <a:rPr lang="en-US" sz="2900" b="1" dirty="0">
                <a:solidFill>
                  <a:srgbClr val="00B050"/>
                </a:solidFill>
                <a:latin typeface="Times New Roman" panose="02020603050405020304" pitchFamily="18" charset="0"/>
                <a:ea typeface="Times New Roman" panose="02020603050405020304" pitchFamily="18" charset="0"/>
              </a:rPr>
              <a:t>Restate and answer the question (usually found after “explaining”) in writing prompt</a:t>
            </a:r>
            <a:endParaRPr lang="en-US" sz="2900" dirty="0">
              <a:solidFill>
                <a:srgbClr val="00B050"/>
              </a:solidFill>
              <a:latin typeface="Times New Roman" panose="02020603050405020304" pitchFamily="18" charset="0"/>
              <a:ea typeface="Times New Roman" panose="02020603050405020304" pitchFamily="18" charset="0"/>
            </a:endParaRPr>
          </a:p>
          <a:p>
            <a:pPr marL="0" indent="0">
              <a:buNone/>
            </a:pPr>
            <a:endParaRPr lang="en-US" dirty="0"/>
          </a:p>
        </p:txBody>
      </p:sp>
      <p:sp>
        <p:nvSpPr>
          <p:cNvPr id="4" name="Content Placeholder 3">
            <a:extLst>
              <a:ext uri="{FF2B5EF4-FFF2-40B4-BE49-F238E27FC236}">
                <a16:creationId xmlns:a16="http://schemas.microsoft.com/office/drawing/2014/main" id="{A67E8FA2-0058-4C2A-9338-F876985ED1A3}"/>
              </a:ext>
            </a:extLst>
          </p:cNvPr>
          <p:cNvSpPr>
            <a:spLocks noGrp="1"/>
          </p:cNvSpPr>
          <p:nvPr>
            <p:ph sz="half" idx="2"/>
          </p:nvPr>
        </p:nvSpPr>
        <p:spPr>
          <a:xfrm>
            <a:off x="6479285" y="2084832"/>
            <a:ext cx="4159758" cy="3845814"/>
          </a:xfrm>
        </p:spPr>
        <p:txBody>
          <a:bodyPr>
            <a:normAutofit fontScale="47500" lnSpcReduction="20000"/>
          </a:bodyPr>
          <a:lstStyle/>
          <a:p>
            <a:pPr marL="0" indent="0">
              <a:buNone/>
            </a:pPr>
            <a:r>
              <a:rPr lang="en-US" sz="4200" b="1" dirty="0">
                <a:solidFill>
                  <a:srgbClr val="00B050"/>
                </a:solidFill>
              </a:rPr>
              <a:t>Final Thesis Example:</a:t>
            </a:r>
          </a:p>
          <a:p>
            <a:pPr marL="0" indent="0">
              <a:buNone/>
            </a:pPr>
            <a:r>
              <a:rPr lang="en-US" sz="4200" dirty="0"/>
              <a:t>Some people desire to feed wild birds, while others refrain due to the potential harm.  </a:t>
            </a:r>
            <a:r>
              <a:rPr lang="en-US" sz="4200" dirty="0">
                <a:highlight>
                  <a:srgbClr val="FFFF00"/>
                </a:highlight>
              </a:rPr>
              <a:t>The factors people should consider before feeding wild birds are the bird’s change in migration patterns and shift towards dependence. </a:t>
            </a:r>
          </a:p>
          <a:p>
            <a:pPr marL="0" indent="0">
              <a:buNone/>
            </a:pPr>
            <a:endParaRPr lang="en-US" sz="2900" dirty="0"/>
          </a:p>
          <a:p>
            <a:pPr marL="0" indent="0">
              <a:buNone/>
            </a:pPr>
            <a:endParaRPr lang="en-US" sz="2900" dirty="0"/>
          </a:p>
        </p:txBody>
      </p:sp>
      <p:pic>
        <p:nvPicPr>
          <p:cNvPr id="8" name="Content Placeholder 5">
            <a:extLst>
              <a:ext uri="{FF2B5EF4-FFF2-40B4-BE49-F238E27FC236}">
                <a16:creationId xmlns:a16="http://schemas.microsoft.com/office/drawing/2014/main" id="{3A57E7BE-79DB-4648-A64B-3977909940AD}"/>
              </a:ext>
            </a:extLst>
          </p:cNvPr>
          <p:cNvPicPr>
            <a:picLocks noChangeAspect="1"/>
          </p:cNvPicPr>
          <p:nvPr/>
        </p:nvPicPr>
        <p:blipFill>
          <a:blip r:embed="rId2"/>
          <a:stretch>
            <a:fillRect/>
          </a:stretch>
        </p:blipFill>
        <p:spPr>
          <a:xfrm>
            <a:off x="685799" y="3571875"/>
            <a:ext cx="5026917" cy="2501244"/>
          </a:xfrm>
          <a:prstGeom prst="rect">
            <a:avLst/>
          </a:prstGeom>
        </p:spPr>
      </p:pic>
      <p:sp>
        <p:nvSpPr>
          <p:cNvPr id="6" name="Oval 5">
            <a:extLst>
              <a:ext uri="{FF2B5EF4-FFF2-40B4-BE49-F238E27FC236}">
                <a16:creationId xmlns:a16="http://schemas.microsoft.com/office/drawing/2014/main" id="{A27799EF-0F6D-42E3-841C-1F0A1C3409C9}"/>
              </a:ext>
            </a:extLst>
          </p:cNvPr>
          <p:cNvSpPr/>
          <p:nvPr/>
        </p:nvSpPr>
        <p:spPr>
          <a:xfrm>
            <a:off x="624078" y="5041932"/>
            <a:ext cx="5141216" cy="504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F6708914-893A-4FE4-A6D6-5E14671D7647}"/>
              </a:ext>
            </a:extLst>
          </p:cNvPr>
          <p:cNvSpPr/>
          <p:nvPr/>
        </p:nvSpPr>
        <p:spPr>
          <a:xfrm>
            <a:off x="1261113" y="4873329"/>
            <a:ext cx="971550" cy="771525"/>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709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7ACFD-5B18-4AA0-94C3-512BD3E22F98}"/>
              </a:ext>
            </a:extLst>
          </p:cNvPr>
          <p:cNvSpPr>
            <a:spLocks noGrp="1"/>
          </p:cNvSpPr>
          <p:nvPr>
            <p:ph type="title"/>
          </p:nvPr>
        </p:nvSpPr>
        <p:spPr/>
        <p:txBody>
          <a:bodyPr/>
          <a:lstStyle/>
          <a:p>
            <a:r>
              <a:rPr lang="en-US" dirty="0"/>
              <a:t>Let’s See another example </a:t>
            </a:r>
            <a:r>
              <a:rPr lang="en-US" dirty="0">
                <a:sym typeface="Wingdings" panose="05000000000000000000" pitchFamily="2" charset="2"/>
              </a:rPr>
              <a:t></a:t>
            </a:r>
            <a:endParaRPr lang="en-US" dirty="0"/>
          </a:p>
        </p:txBody>
      </p:sp>
      <p:sp>
        <p:nvSpPr>
          <p:cNvPr id="11" name="Rectangle 6">
            <a:extLst>
              <a:ext uri="{FF2B5EF4-FFF2-40B4-BE49-F238E27FC236}">
                <a16:creationId xmlns:a16="http://schemas.microsoft.com/office/drawing/2014/main" id="{EA3F994F-774D-40EE-8B21-2F4773E6C00A}"/>
              </a:ext>
            </a:extLst>
          </p:cNvPr>
          <p:cNvSpPr>
            <a:spLocks noChangeArrowheads="1"/>
          </p:cNvSpPr>
          <p:nvPr/>
        </p:nvSpPr>
        <p:spPr bwMode="auto">
          <a:xfrm>
            <a:off x="2440815" y="2293651"/>
            <a:ext cx="227761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Writing Task</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2">
            <a:extLst>
              <a:ext uri="{FF2B5EF4-FFF2-40B4-BE49-F238E27FC236}">
                <a16:creationId xmlns:a16="http://schemas.microsoft.com/office/drawing/2014/main" id="{B71EEBBE-729A-44DE-AE74-B6A8B88D5AAC}"/>
              </a:ext>
            </a:extLst>
          </p:cNvPr>
          <p:cNvSpPr txBox="1">
            <a:spLocks noChangeArrowheads="1"/>
          </p:cNvSpPr>
          <p:nvPr/>
        </p:nvSpPr>
        <p:spPr bwMode="auto">
          <a:xfrm>
            <a:off x="951483" y="2940510"/>
            <a:ext cx="5256277" cy="33832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Some people have made television a part of their everyday lives, while others refrain from watching television due to its potential harm.</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Write an informational/explanatory essay in your own words explaining </a:t>
            </a:r>
            <a:r>
              <a:rPr lang="en-US" altLang="en-US" dirty="0">
                <a:highlight>
                  <a:srgbClr val="FFFF00"/>
                </a:highlight>
              </a:rPr>
              <a:t>why this can happen</a:t>
            </a:r>
            <a:r>
              <a:rPr lang="en-US" altLang="en-US" dirty="0"/>
              <a:t>. </a:t>
            </a:r>
            <a:r>
              <a:rPr lang="en-US" altLang="en-US" dirty="0">
                <a:highlight>
                  <a:srgbClr val="FFFF00"/>
                </a:highlight>
              </a:rPr>
              <a:t>What can adults and children do to avoid harm caused by watching television?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Be sure to use information from BOTH passages in your informational/explanatory essay.</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p:txBody>
      </p:sp>
      <p:sp>
        <p:nvSpPr>
          <p:cNvPr id="13" name="Rectangle 8">
            <a:extLst>
              <a:ext uri="{FF2B5EF4-FFF2-40B4-BE49-F238E27FC236}">
                <a16:creationId xmlns:a16="http://schemas.microsoft.com/office/drawing/2014/main" id="{38B21C0D-C30A-4629-A210-7729B5D0FECE}"/>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 Box 2">
            <a:extLst>
              <a:ext uri="{FF2B5EF4-FFF2-40B4-BE49-F238E27FC236}">
                <a16:creationId xmlns:a16="http://schemas.microsoft.com/office/drawing/2014/main" id="{1C9D8034-1B21-4BDA-A9AC-D1F6714A5276}"/>
              </a:ext>
            </a:extLst>
          </p:cNvPr>
          <p:cNvSpPr txBox="1">
            <a:spLocks noChangeArrowheads="1"/>
          </p:cNvSpPr>
          <p:nvPr/>
        </p:nvSpPr>
        <p:spPr bwMode="auto">
          <a:xfrm>
            <a:off x="6437883" y="2940510"/>
            <a:ext cx="5256277" cy="33832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t>While some people watch television daily, others try to avoid watching television because of its possible harm. </a:t>
            </a:r>
            <a:r>
              <a:rPr lang="en-US" altLang="en-US" sz="2400" dirty="0">
                <a:highlight>
                  <a:srgbClr val="FFFF00"/>
                </a:highlight>
              </a:rPr>
              <a:t>Adults and children can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p:txBody>
      </p:sp>
      <p:sp>
        <p:nvSpPr>
          <p:cNvPr id="17" name="Star: 5 Points 16">
            <a:extLst>
              <a:ext uri="{FF2B5EF4-FFF2-40B4-BE49-F238E27FC236}">
                <a16:creationId xmlns:a16="http://schemas.microsoft.com/office/drawing/2014/main" id="{87763E79-2A3E-4EFE-B456-B5EAF4B98F5D}"/>
              </a:ext>
            </a:extLst>
          </p:cNvPr>
          <p:cNvSpPr/>
          <p:nvPr/>
        </p:nvSpPr>
        <p:spPr>
          <a:xfrm>
            <a:off x="1581150" y="4397079"/>
            <a:ext cx="1118238" cy="841671"/>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6FEFC69-512F-4562-BC4B-A3CC6100CF65}"/>
              </a:ext>
            </a:extLst>
          </p:cNvPr>
          <p:cNvSpPr txBox="1"/>
          <p:nvPr/>
        </p:nvSpPr>
        <p:spPr>
          <a:xfrm>
            <a:off x="7458075" y="2084832"/>
            <a:ext cx="3286125" cy="584775"/>
          </a:xfrm>
          <a:prstGeom prst="rect">
            <a:avLst/>
          </a:prstGeom>
          <a:noFill/>
        </p:spPr>
        <p:txBody>
          <a:bodyPr wrap="square" rtlCol="0">
            <a:spAutoFit/>
          </a:bodyPr>
          <a:lstStyle/>
          <a:p>
            <a:r>
              <a:rPr lang="en-US" sz="3200" b="1" dirty="0">
                <a:solidFill>
                  <a:schemeClr val="accent1">
                    <a:lumMod val="75000"/>
                  </a:schemeClr>
                </a:solidFill>
              </a:rPr>
              <a:t>Strong thesis </a:t>
            </a:r>
            <a:r>
              <a:rPr lang="en-US" sz="3200" b="1" dirty="0">
                <a:solidFill>
                  <a:schemeClr val="accent1">
                    <a:lumMod val="75000"/>
                  </a:schemeClr>
                </a:solidFill>
                <a:sym typeface="Wingdings" panose="05000000000000000000" pitchFamily="2" charset="2"/>
              </a:rPr>
              <a:t></a:t>
            </a:r>
            <a:endParaRPr lang="en-US" sz="3200" b="1" dirty="0">
              <a:solidFill>
                <a:schemeClr val="accent1">
                  <a:lumMod val="75000"/>
                </a:schemeClr>
              </a:solidFill>
            </a:endParaRPr>
          </a:p>
        </p:txBody>
      </p:sp>
    </p:spTree>
    <p:extLst>
      <p:ext uri="{BB962C8B-B14F-4D97-AF65-F5344CB8AC3E}">
        <p14:creationId xmlns:p14="http://schemas.microsoft.com/office/powerpoint/2010/main" val="4237445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E877-F83C-4E59-8DC7-42F2159B0423}"/>
              </a:ext>
            </a:extLst>
          </p:cNvPr>
          <p:cNvSpPr>
            <a:spLocks noGrp="1"/>
          </p:cNvSpPr>
          <p:nvPr>
            <p:ph type="title"/>
          </p:nvPr>
        </p:nvSpPr>
        <p:spPr>
          <a:xfrm>
            <a:off x="1449217" y="804889"/>
            <a:ext cx="9605635" cy="1059305"/>
          </a:xfrm>
        </p:spPr>
        <p:txBody>
          <a:bodyPr>
            <a:normAutofit/>
          </a:bodyPr>
          <a:lstStyle/>
          <a:p>
            <a:r>
              <a:rPr lang="en-US" dirty="0"/>
              <a:t>Revise your Introductory paragraph and expand your thesis statement</a:t>
            </a:r>
          </a:p>
        </p:txBody>
      </p:sp>
      <p:sp>
        <p:nvSpPr>
          <p:cNvPr id="3" name="Content Placeholder 2">
            <a:extLst>
              <a:ext uri="{FF2B5EF4-FFF2-40B4-BE49-F238E27FC236}">
                <a16:creationId xmlns:a16="http://schemas.microsoft.com/office/drawing/2014/main" id="{1EA5AEB0-0A16-4421-877C-8AF092BFA7BC}"/>
              </a:ext>
            </a:extLst>
          </p:cNvPr>
          <p:cNvSpPr>
            <a:spLocks noGrp="1"/>
          </p:cNvSpPr>
          <p:nvPr>
            <p:ph sz="half" idx="1"/>
          </p:nvPr>
        </p:nvSpPr>
        <p:spPr>
          <a:xfrm>
            <a:off x="161925" y="2286000"/>
            <a:ext cx="5617082" cy="4023360"/>
          </a:xfrm>
        </p:spPr>
        <p:txBody>
          <a:bodyPr>
            <a:normAutofit/>
          </a:bodyPr>
          <a:lstStyle/>
          <a:p>
            <a:pPr marL="0" indent="0">
              <a:buNone/>
            </a:pPr>
            <a:r>
              <a:rPr lang="en-US" sz="2800" dirty="0">
                <a:highlight>
                  <a:srgbClr val="00FF00"/>
                </a:highlight>
              </a:rPr>
              <a:t>Directions: </a:t>
            </a:r>
          </a:p>
          <a:p>
            <a:pPr marL="514350" indent="-514350">
              <a:buAutoNum type="arabicPeriod"/>
            </a:pPr>
            <a:r>
              <a:rPr lang="en-US" sz="2800" dirty="0"/>
              <a:t>Review your introductory paragraphs feedback</a:t>
            </a:r>
          </a:p>
          <a:p>
            <a:pPr marL="514350" indent="-514350">
              <a:buAutoNum type="arabicPeriod"/>
            </a:pPr>
            <a:r>
              <a:rPr lang="en-US" sz="2800" dirty="0"/>
              <a:t>Make necessary revisions and improvements</a:t>
            </a:r>
          </a:p>
          <a:p>
            <a:pPr marL="0" indent="0">
              <a:buNone/>
            </a:pPr>
            <a:r>
              <a:rPr lang="en-US" sz="2800" dirty="0"/>
              <a:t>*This is an independent activity*</a:t>
            </a:r>
          </a:p>
          <a:p>
            <a:endParaRPr lang="en-US" dirty="0"/>
          </a:p>
        </p:txBody>
      </p:sp>
      <p:pic>
        <p:nvPicPr>
          <p:cNvPr id="3074" name="Picture 2" descr="Image result for fresh prince gif">
            <a:extLst>
              <a:ext uri="{FF2B5EF4-FFF2-40B4-BE49-F238E27FC236}">
                <a16:creationId xmlns:a16="http://schemas.microsoft.com/office/drawing/2014/main" id="{25368528-77FD-45F8-8F2A-AB0FB84A6CD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23806" y="2425421"/>
            <a:ext cx="4648994" cy="3567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397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010F-326E-4805-9A24-C999D746AE38}"/>
              </a:ext>
            </a:extLst>
          </p:cNvPr>
          <p:cNvSpPr>
            <a:spLocks noGrp="1"/>
          </p:cNvSpPr>
          <p:nvPr>
            <p:ph type="title"/>
          </p:nvPr>
        </p:nvSpPr>
        <p:spPr/>
        <p:txBody>
          <a:bodyPr>
            <a:normAutofit/>
          </a:bodyPr>
          <a:lstStyle/>
          <a:p>
            <a:r>
              <a:rPr lang="en-US" dirty="0"/>
              <a:t>Closing: Introductory Paragraph Peer Evaluation: 5 Minutes</a:t>
            </a:r>
          </a:p>
        </p:txBody>
      </p:sp>
      <p:sp>
        <p:nvSpPr>
          <p:cNvPr id="3" name="Content Placeholder 2">
            <a:extLst>
              <a:ext uri="{FF2B5EF4-FFF2-40B4-BE49-F238E27FC236}">
                <a16:creationId xmlns:a16="http://schemas.microsoft.com/office/drawing/2014/main" id="{0C05B0E8-01EF-4E34-BBB1-C02BD1EC8CE0}"/>
              </a:ext>
            </a:extLst>
          </p:cNvPr>
          <p:cNvSpPr>
            <a:spLocks noGrp="1"/>
          </p:cNvSpPr>
          <p:nvPr>
            <p:ph sz="half" idx="1"/>
          </p:nvPr>
        </p:nvSpPr>
        <p:spPr>
          <a:xfrm>
            <a:off x="1447331" y="2010878"/>
            <a:ext cx="5420194" cy="3448595"/>
          </a:xfrm>
        </p:spPr>
        <p:txBody>
          <a:bodyPr>
            <a:normAutofit/>
          </a:bodyPr>
          <a:lstStyle/>
          <a:p>
            <a:pPr marL="0" indent="0">
              <a:buNone/>
            </a:pPr>
            <a:r>
              <a:rPr lang="en-US" sz="2400" dirty="0">
                <a:highlight>
                  <a:srgbClr val="00FF00"/>
                </a:highlight>
              </a:rPr>
              <a:t>Directions: </a:t>
            </a:r>
          </a:p>
          <a:p>
            <a:pPr marL="0" indent="0">
              <a:buNone/>
            </a:pPr>
            <a:r>
              <a:rPr lang="en-US" sz="2400" dirty="0"/>
              <a:t>1. Trade papers with an elbow partner.</a:t>
            </a:r>
          </a:p>
          <a:p>
            <a:pPr marL="0" indent="0">
              <a:buNone/>
            </a:pPr>
            <a:r>
              <a:rPr lang="en-US" sz="2400" dirty="0"/>
              <a:t>2. Read your partner’s thesis.</a:t>
            </a:r>
          </a:p>
          <a:p>
            <a:pPr marL="0" indent="0">
              <a:buNone/>
            </a:pPr>
            <a:r>
              <a:rPr lang="en-US" sz="2400" dirty="0"/>
              <a:t>3. Discuss any necessary corrections.</a:t>
            </a:r>
          </a:p>
          <a:p>
            <a:pPr marL="0" indent="0">
              <a:buNone/>
            </a:pPr>
            <a:endParaRPr lang="en-US" dirty="0"/>
          </a:p>
        </p:txBody>
      </p:sp>
      <p:pic>
        <p:nvPicPr>
          <p:cNvPr id="5" name="Content Placeholder 5" descr="A close up of a logo&#10;&#10;Description automatically generated">
            <a:extLst>
              <a:ext uri="{FF2B5EF4-FFF2-40B4-BE49-F238E27FC236}">
                <a16:creationId xmlns:a16="http://schemas.microsoft.com/office/drawing/2014/main" id="{D7B08A99-A3D8-4072-A29A-ED4BEE50F99D}"/>
              </a:ext>
            </a:extLst>
          </p:cNvPr>
          <p:cNvPicPr>
            <a:picLocks noGrp="1" noChangeAspect="1"/>
          </p:cNvPicPr>
          <p:nvPr>
            <p:ph sz="half" idx="2"/>
          </p:nvPr>
        </p:nvPicPr>
        <p:blipFill>
          <a:blip r:embed="rId2"/>
          <a:stretch>
            <a:fillRect/>
          </a:stretch>
        </p:blipFill>
        <p:spPr>
          <a:xfrm>
            <a:off x="6413500" y="2223817"/>
            <a:ext cx="4645025" cy="3029491"/>
          </a:xfrm>
        </p:spPr>
      </p:pic>
    </p:spTree>
    <p:extLst>
      <p:ext uri="{BB962C8B-B14F-4D97-AF65-F5344CB8AC3E}">
        <p14:creationId xmlns:p14="http://schemas.microsoft.com/office/powerpoint/2010/main" val="2978919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1742B3-69D7-40FF-8D8E-EBD98D0E7A53}"/>
              </a:ext>
            </a:extLst>
          </p:cNvPr>
          <p:cNvSpPr>
            <a:spLocks noGrp="1"/>
          </p:cNvSpPr>
          <p:nvPr>
            <p:ph type="title"/>
          </p:nvPr>
        </p:nvSpPr>
        <p:spPr/>
        <p:txBody>
          <a:bodyPr/>
          <a:lstStyle/>
          <a:p>
            <a:r>
              <a:rPr lang="en-US" dirty="0"/>
              <a:t>Body Paragraphs: MEAEALS</a:t>
            </a:r>
          </a:p>
        </p:txBody>
      </p:sp>
      <p:sp>
        <p:nvSpPr>
          <p:cNvPr id="6" name="Content Placeholder 5">
            <a:extLst>
              <a:ext uri="{FF2B5EF4-FFF2-40B4-BE49-F238E27FC236}">
                <a16:creationId xmlns:a16="http://schemas.microsoft.com/office/drawing/2014/main" id="{DE0C20FB-ACF6-47F6-A76D-0B762ECB30DA}"/>
              </a:ext>
            </a:extLst>
          </p:cNvPr>
          <p:cNvSpPr>
            <a:spLocks noGrp="1"/>
          </p:cNvSpPr>
          <p:nvPr>
            <p:ph idx="1"/>
          </p:nvPr>
        </p:nvSpPr>
        <p:spPr/>
        <p:txBody>
          <a:bodyPr>
            <a:normAutofit/>
          </a:bodyPr>
          <a:lstStyle/>
          <a:p>
            <a:r>
              <a:rPr lang="en-US" sz="2800" dirty="0"/>
              <a:t>Same concept as MEALS paragraph from argumentative writing </a:t>
            </a:r>
          </a:p>
          <a:p>
            <a:r>
              <a:rPr lang="en-US" sz="2800" dirty="0"/>
              <a:t>Must have 2 pieces of text evidence with analysis</a:t>
            </a:r>
          </a:p>
          <a:p>
            <a:pPr lvl="1"/>
            <a:r>
              <a:rPr lang="en-US" sz="2800" dirty="0"/>
              <a:t>1 quote </a:t>
            </a:r>
          </a:p>
          <a:p>
            <a:pPr lvl="1"/>
            <a:r>
              <a:rPr lang="en-US" sz="2800" dirty="0"/>
              <a:t>1 paraphrase</a:t>
            </a:r>
          </a:p>
          <a:p>
            <a:r>
              <a:rPr lang="en-US" sz="2800" dirty="0"/>
              <a:t>Acronym is now MEAEALS</a:t>
            </a:r>
          </a:p>
        </p:txBody>
      </p:sp>
    </p:spTree>
    <p:extLst>
      <p:ext uri="{BB962C8B-B14F-4D97-AF65-F5344CB8AC3E}">
        <p14:creationId xmlns:p14="http://schemas.microsoft.com/office/powerpoint/2010/main" val="371195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BF72-3447-4558-B65A-7401E4F9F0DB}"/>
              </a:ext>
            </a:extLst>
          </p:cNvPr>
          <p:cNvSpPr>
            <a:spLocks noGrp="1"/>
          </p:cNvSpPr>
          <p:nvPr>
            <p:ph type="title"/>
          </p:nvPr>
        </p:nvSpPr>
        <p:spPr/>
        <p:txBody>
          <a:bodyPr>
            <a:normAutofit fontScale="90000"/>
          </a:bodyPr>
          <a:lstStyle/>
          <a:p>
            <a:r>
              <a:rPr lang="en-US" sz="6600" dirty="0"/>
              <a:t>Main Body Paragraphs</a:t>
            </a:r>
          </a:p>
        </p:txBody>
      </p:sp>
      <p:sp>
        <p:nvSpPr>
          <p:cNvPr id="3" name="Content Placeholder 2">
            <a:extLst>
              <a:ext uri="{FF2B5EF4-FFF2-40B4-BE49-F238E27FC236}">
                <a16:creationId xmlns:a16="http://schemas.microsoft.com/office/drawing/2014/main" id="{0502CE63-9D1A-4111-A72F-D1759E940FAB}"/>
              </a:ext>
            </a:extLst>
          </p:cNvPr>
          <p:cNvSpPr>
            <a:spLocks noGrp="1"/>
          </p:cNvSpPr>
          <p:nvPr>
            <p:ph sz="half" idx="1"/>
          </p:nvPr>
        </p:nvSpPr>
        <p:spPr>
          <a:xfrm>
            <a:off x="304800" y="2286000"/>
            <a:ext cx="5474207" cy="4023360"/>
          </a:xfrm>
        </p:spPr>
        <p:txBody>
          <a:bodyPr>
            <a:normAutofit fontScale="85000" lnSpcReduction="10000"/>
          </a:bodyPr>
          <a:lstStyle/>
          <a:p>
            <a:pPr marL="0" indent="0">
              <a:buNone/>
            </a:pPr>
            <a:r>
              <a:rPr lang="en-US" sz="2800" dirty="0"/>
              <a:t>1. Read each article.</a:t>
            </a:r>
          </a:p>
          <a:p>
            <a:pPr marL="0" indent="0">
              <a:buNone/>
            </a:pPr>
            <a:r>
              <a:rPr lang="en-US" sz="2800" dirty="0"/>
              <a:t>2. Highlight two pieces of evidence in each article.</a:t>
            </a:r>
          </a:p>
          <a:p>
            <a:pPr marL="0" indent="0">
              <a:buNone/>
            </a:pPr>
            <a:r>
              <a:rPr lang="en-US" sz="2800" dirty="0"/>
              <a:t>3. Write one piece of evidence from </a:t>
            </a:r>
            <a:r>
              <a:rPr lang="en-US" sz="2800" b="1" dirty="0"/>
              <a:t>each</a:t>
            </a:r>
            <a:r>
              <a:rPr lang="en-US" sz="2800" dirty="0"/>
              <a:t> article in your own words (Paraphrase).</a:t>
            </a:r>
          </a:p>
          <a:p>
            <a:pPr marL="0" indent="0">
              <a:buNone/>
            </a:pPr>
            <a:r>
              <a:rPr lang="en-US" sz="2800" dirty="0"/>
              <a:t>4. On the back of your half sheet of loose-leaf paper write the original quote and the paraphrased quote.</a:t>
            </a:r>
            <a:endParaRPr lang="en-US" sz="2800" b="1" dirty="0"/>
          </a:p>
        </p:txBody>
      </p:sp>
      <p:sp>
        <p:nvSpPr>
          <p:cNvPr id="4" name="Content Placeholder 3">
            <a:extLst>
              <a:ext uri="{FF2B5EF4-FFF2-40B4-BE49-F238E27FC236}">
                <a16:creationId xmlns:a16="http://schemas.microsoft.com/office/drawing/2014/main" id="{44297A35-2F7E-4AB0-92CC-EFA339EE1D74}"/>
              </a:ext>
            </a:extLst>
          </p:cNvPr>
          <p:cNvSpPr>
            <a:spLocks noGrp="1"/>
          </p:cNvSpPr>
          <p:nvPr>
            <p:ph sz="half" idx="2"/>
          </p:nvPr>
        </p:nvSpPr>
        <p:spPr>
          <a:xfrm>
            <a:off x="6236969" y="2171700"/>
            <a:ext cx="5474207" cy="4575810"/>
          </a:xfrm>
        </p:spPr>
        <p:txBody>
          <a:bodyPr>
            <a:normAutofit fontScale="85000" lnSpcReduction="10000"/>
          </a:bodyPr>
          <a:lstStyle/>
          <a:p>
            <a:r>
              <a:rPr lang="en-US" sz="2400" dirty="0">
                <a:highlight>
                  <a:srgbClr val="00FF00"/>
                </a:highlight>
              </a:rPr>
              <a:t>Original quote:</a:t>
            </a:r>
            <a:r>
              <a:rPr lang="en-US" sz="2400" dirty="0"/>
              <a:t> “Compared to those who watched less than two hours of TV per day, people who watched four hours or more were 80 percent more likely to die from heart disease and 46 percent more likely to die from any cause.”</a:t>
            </a:r>
          </a:p>
          <a:p>
            <a:r>
              <a:rPr lang="en-US" sz="2400" dirty="0">
                <a:highlight>
                  <a:srgbClr val="00FFFF"/>
                </a:highlight>
              </a:rPr>
              <a:t>My Words (paraphrase):</a:t>
            </a:r>
            <a:r>
              <a:rPr lang="en-US" sz="2400" dirty="0"/>
              <a:t> Article “TV Watching and Health” reveals that individuals are more prone to illnesses or death if they watch an excessive amount (four hours or more) of television daily. </a:t>
            </a:r>
          </a:p>
        </p:txBody>
      </p:sp>
    </p:spTree>
    <p:extLst>
      <p:ext uri="{BB962C8B-B14F-4D97-AF65-F5344CB8AC3E}">
        <p14:creationId xmlns:p14="http://schemas.microsoft.com/office/powerpoint/2010/main" val="2381308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010F-326E-4805-9A24-C999D746AE38}"/>
              </a:ext>
            </a:extLst>
          </p:cNvPr>
          <p:cNvSpPr>
            <a:spLocks noGrp="1"/>
          </p:cNvSpPr>
          <p:nvPr>
            <p:ph type="title"/>
          </p:nvPr>
        </p:nvSpPr>
        <p:spPr/>
        <p:txBody>
          <a:bodyPr>
            <a:normAutofit/>
          </a:bodyPr>
          <a:lstStyle/>
          <a:p>
            <a:r>
              <a:rPr lang="en-US" dirty="0"/>
              <a:t>Main Body Paragraph Continued- Peer Evaluation: 5 Minutes</a:t>
            </a:r>
          </a:p>
        </p:txBody>
      </p:sp>
      <p:sp>
        <p:nvSpPr>
          <p:cNvPr id="3" name="Content Placeholder 2">
            <a:extLst>
              <a:ext uri="{FF2B5EF4-FFF2-40B4-BE49-F238E27FC236}">
                <a16:creationId xmlns:a16="http://schemas.microsoft.com/office/drawing/2014/main" id="{0C05B0E8-01EF-4E34-BBB1-C02BD1EC8CE0}"/>
              </a:ext>
            </a:extLst>
          </p:cNvPr>
          <p:cNvSpPr>
            <a:spLocks noGrp="1"/>
          </p:cNvSpPr>
          <p:nvPr>
            <p:ph sz="half" idx="1"/>
          </p:nvPr>
        </p:nvSpPr>
        <p:spPr>
          <a:xfrm>
            <a:off x="1447331" y="2010878"/>
            <a:ext cx="5286844" cy="3448595"/>
          </a:xfrm>
        </p:spPr>
        <p:txBody>
          <a:bodyPr>
            <a:normAutofit/>
          </a:bodyPr>
          <a:lstStyle/>
          <a:p>
            <a:pPr marL="0" indent="0">
              <a:buNone/>
            </a:pPr>
            <a:r>
              <a:rPr lang="en-US" sz="2400" dirty="0">
                <a:highlight>
                  <a:srgbClr val="00FF00"/>
                </a:highlight>
              </a:rPr>
              <a:t>Directions: </a:t>
            </a:r>
          </a:p>
          <a:p>
            <a:pPr marL="0" indent="0">
              <a:buNone/>
            </a:pPr>
            <a:r>
              <a:rPr lang="en-US" sz="2400" dirty="0"/>
              <a:t>1. Trade papers with an elbow partner.</a:t>
            </a:r>
          </a:p>
          <a:p>
            <a:pPr marL="0" indent="0">
              <a:buNone/>
            </a:pPr>
            <a:r>
              <a:rPr lang="en-US" sz="2400" dirty="0"/>
              <a:t>2. Read your partner’s paraphrased evidence.</a:t>
            </a:r>
          </a:p>
          <a:p>
            <a:pPr marL="0" indent="0">
              <a:buNone/>
            </a:pPr>
            <a:r>
              <a:rPr lang="en-US" sz="2400" dirty="0"/>
              <a:t>3. Discuss any necessary corrections.</a:t>
            </a:r>
          </a:p>
          <a:p>
            <a:pPr marL="0" indent="0">
              <a:buNone/>
            </a:pPr>
            <a:endParaRPr lang="en-US" dirty="0"/>
          </a:p>
        </p:txBody>
      </p:sp>
      <p:pic>
        <p:nvPicPr>
          <p:cNvPr id="6" name="Content Placeholder 5" descr="A close up of a logo&#10;&#10;Description automatically generated">
            <a:extLst>
              <a:ext uri="{FF2B5EF4-FFF2-40B4-BE49-F238E27FC236}">
                <a16:creationId xmlns:a16="http://schemas.microsoft.com/office/drawing/2014/main" id="{532CB497-B862-438F-946B-5CC32BA5CFCB}"/>
              </a:ext>
            </a:extLst>
          </p:cNvPr>
          <p:cNvPicPr>
            <a:picLocks noGrp="1" noChangeAspect="1"/>
          </p:cNvPicPr>
          <p:nvPr>
            <p:ph sz="half" idx="2"/>
          </p:nvPr>
        </p:nvPicPr>
        <p:blipFill>
          <a:blip r:embed="rId2"/>
          <a:stretch>
            <a:fillRect/>
          </a:stretch>
        </p:blipFill>
        <p:spPr>
          <a:xfrm>
            <a:off x="6413500" y="2223817"/>
            <a:ext cx="4645025" cy="3029491"/>
          </a:xfrm>
        </p:spPr>
      </p:pic>
    </p:spTree>
    <p:extLst>
      <p:ext uri="{BB962C8B-B14F-4D97-AF65-F5344CB8AC3E}">
        <p14:creationId xmlns:p14="http://schemas.microsoft.com/office/powerpoint/2010/main" val="2017954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21D1D-ABA4-4846-926E-74BC04DBDEFF}"/>
              </a:ext>
            </a:extLst>
          </p:cNvPr>
          <p:cNvSpPr>
            <a:spLocks noGrp="1"/>
          </p:cNvSpPr>
          <p:nvPr>
            <p:ph type="title"/>
          </p:nvPr>
        </p:nvSpPr>
        <p:spPr>
          <a:xfrm>
            <a:off x="1235964" y="538765"/>
            <a:ext cx="9720072" cy="1499616"/>
          </a:xfrm>
        </p:spPr>
        <p:txBody>
          <a:bodyPr/>
          <a:lstStyle/>
          <a:p>
            <a:r>
              <a:rPr lang="en-US" dirty="0"/>
              <a:t>Let’s Review What we’ve learned so far!</a:t>
            </a:r>
          </a:p>
        </p:txBody>
      </p:sp>
      <p:sp>
        <p:nvSpPr>
          <p:cNvPr id="4" name="Content Placeholder 2">
            <a:extLst>
              <a:ext uri="{FF2B5EF4-FFF2-40B4-BE49-F238E27FC236}">
                <a16:creationId xmlns:a16="http://schemas.microsoft.com/office/drawing/2014/main" id="{477184BB-6C03-49AC-8F3F-EB8AA2C179AD}"/>
              </a:ext>
            </a:extLst>
          </p:cNvPr>
          <p:cNvSpPr>
            <a:spLocks noGrp="1"/>
          </p:cNvSpPr>
          <p:nvPr>
            <p:ph idx="1"/>
          </p:nvPr>
        </p:nvSpPr>
        <p:spPr>
          <a:xfrm rot="21286366">
            <a:off x="162353" y="2497341"/>
            <a:ext cx="5635911" cy="2781637"/>
          </a:xfrm>
        </p:spPr>
        <p:txBody>
          <a:bodyPr>
            <a:normAutofit fontScale="70000" lnSpcReduction="20000"/>
          </a:bodyPr>
          <a:lstStyle/>
          <a:p>
            <a:pPr>
              <a:buAutoNum type="arabicPeriod"/>
            </a:pPr>
            <a:r>
              <a:rPr lang="en-US" sz="3200" dirty="0"/>
              <a:t>Quote – Include a quote that’s related to the topic</a:t>
            </a:r>
          </a:p>
          <a:p>
            <a:pPr>
              <a:buAutoNum type="arabicPeriod"/>
            </a:pPr>
            <a:r>
              <a:rPr lang="en-US" sz="3200" dirty="0"/>
              <a:t>Question- Ask an intriguing question (</a:t>
            </a:r>
            <a:r>
              <a:rPr lang="en-US" sz="3200" b="1" dirty="0"/>
              <a:t>DO NOT REPEAT WRITING PROMPT</a:t>
            </a:r>
            <a:r>
              <a:rPr lang="en-US" sz="3200" dirty="0"/>
              <a:t>)</a:t>
            </a:r>
          </a:p>
          <a:p>
            <a:pPr>
              <a:buAutoNum type="arabicPeriod"/>
            </a:pPr>
            <a:r>
              <a:rPr lang="en-US" sz="3200" dirty="0"/>
              <a:t>Short Narrative (Anecdote) – Tell a story about the topic</a:t>
            </a:r>
          </a:p>
        </p:txBody>
      </p:sp>
      <p:sp>
        <p:nvSpPr>
          <p:cNvPr id="5" name="Rectangle 4">
            <a:extLst>
              <a:ext uri="{FF2B5EF4-FFF2-40B4-BE49-F238E27FC236}">
                <a16:creationId xmlns:a16="http://schemas.microsoft.com/office/drawing/2014/main" id="{9ACE8398-8D76-4599-AFA9-54EC8B9A4FA7}"/>
              </a:ext>
            </a:extLst>
          </p:cNvPr>
          <p:cNvSpPr/>
          <p:nvPr/>
        </p:nvSpPr>
        <p:spPr>
          <a:xfrm rot="441723">
            <a:off x="6329534" y="2018647"/>
            <a:ext cx="5829308" cy="1569660"/>
          </a:xfrm>
          <a:prstGeom prst="rect">
            <a:avLst/>
          </a:prstGeom>
        </p:spPr>
        <p:txBody>
          <a:bodyPr wrap="square">
            <a:spAutoFit/>
          </a:bodyPr>
          <a:lstStyle/>
          <a:p>
            <a:pPr algn="ctr"/>
            <a:r>
              <a:rPr lang="en-US" sz="2400" b="1" u="sng" dirty="0"/>
              <a:t>Introducing the Topic:</a:t>
            </a:r>
          </a:p>
          <a:p>
            <a:r>
              <a:rPr lang="en-US" sz="2400" b="1" u="sng" dirty="0"/>
              <a:t>Historically</a:t>
            </a:r>
            <a:r>
              <a:rPr lang="en-US" sz="2400" dirty="0"/>
              <a:t>, television served as a luxury item, but now it has become a necessity for many households</a:t>
            </a:r>
            <a:r>
              <a:rPr lang="en-US" dirty="0"/>
              <a:t>. </a:t>
            </a:r>
            <a:endParaRPr lang="en-US" sz="1600" b="1" dirty="0"/>
          </a:p>
        </p:txBody>
      </p:sp>
      <p:sp>
        <p:nvSpPr>
          <p:cNvPr id="6" name="Rectangle 5">
            <a:extLst>
              <a:ext uri="{FF2B5EF4-FFF2-40B4-BE49-F238E27FC236}">
                <a16:creationId xmlns:a16="http://schemas.microsoft.com/office/drawing/2014/main" id="{082C9515-4348-404B-A97E-D2CC15892AE5}"/>
              </a:ext>
            </a:extLst>
          </p:cNvPr>
          <p:cNvSpPr/>
          <p:nvPr/>
        </p:nvSpPr>
        <p:spPr>
          <a:xfrm>
            <a:off x="5314950" y="4277783"/>
            <a:ext cx="6679595" cy="1938992"/>
          </a:xfrm>
          <a:prstGeom prst="rect">
            <a:avLst/>
          </a:prstGeom>
        </p:spPr>
        <p:txBody>
          <a:bodyPr wrap="square">
            <a:spAutoFit/>
          </a:bodyPr>
          <a:lstStyle/>
          <a:p>
            <a:r>
              <a:rPr lang="en-US" sz="2400" dirty="0"/>
              <a:t>1. Read the Writing Task. </a:t>
            </a:r>
          </a:p>
          <a:p>
            <a:r>
              <a:rPr lang="en-US" sz="2400" dirty="0"/>
              <a:t>2. Underline the “some statement”.</a:t>
            </a:r>
          </a:p>
          <a:p>
            <a:r>
              <a:rPr lang="en-US" sz="2400" dirty="0"/>
              <a:t>3. Circle 2-3 words you plan to use when you rephrase the “some statement”. </a:t>
            </a:r>
          </a:p>
          <a:p>
            <a:r>
              <a:rPr lang="en-US" sz="2400" dirty="0"/>
              <a:t>4. Rephrase the “some statement”. </a:t>
            </a:r>
            <a:endParaRPr lang="en-US" sz="2400" dirty="0">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3B9B7688-861D-447C-AB24-ED946D953ED6}"/>
              </a:ext>
            </a:extLst>
          </p:cNvPr>
          <p:cNvSpPr txBox="1"/>
          <p:nvPr/>
        </p:nvSpPr>
        <p:spPr>
          <a:xfrm rot="21288805">
            <a:off x="327480" y="2111928"/>
            <a:ext cx="2311545" cy="523220"/>
          </a:xfrm>
          <a:prstGeom prst="rect">
            <a:avLst/>
          </a:prstGeom>
          <a:noFill/>
        </p:spPr>
        <p:txBody>
          <a:bodyPr wrap="square" rtlCol="0">
            <a:spAutoFit/>
          </a:bodyPr>
          <a:lstStyle/>
          <a:p>
            <a:r>
              <a:rPr lang="en-US" sz="2800" b="1" u="sng" dirty="0"/>
              <a:t>Hook Types</a:t>
            </a:r>
          </a:p>
        </p:txBody>
      </p:sp>
      <p:sp>
        <p:nvSpPr>
          <p:cNvPr id="8" name="TextBox 7">
            <a:extLst>
              <a:ext uri="{FF2B5EF4-FFF2-40B4-BE49-F238E27FC236}">
                <a16:creationId xmlns:a16="http://schemas.microsoft.com/office/drawing/2014/main" id="{F517CFC3-B799-4717-B14B-5520FA59393A}"/>
              </a:ext>
            </a:extLst>
          </p:cNvPr>
          <p:cNvSpPr txBox="1"/>
          <p:nvPr/>
        </p:nvSpPr>
        <p:spPr>
          <a:xfrm>
            <a:off x="5644700" y="3924769"/>
            <a:ext cx="3626314" cy="400110"/>
          </a:xfrm>
          <a:prstGeom prst="rect">
            <a:avLst/>
          </a:prstGeom>
          <a:noFill/>
        </p:spPr>
        <p:txBody>
          <a:bodyPr wrap="none" rtlCol="0">
            <a:spAutoFit/>
          </a:bodyPr>
          <a:lstStyle/>
          <a:p>
            <a:r>
              <a:rPr lang="en-US" sz="2000" b="1" u="sng" dirty="0"/>
              <a:t>How to Write a Thesis Statement</a:t>
            </a:r>
          </a:p>
        </p:txBody>
      </p:sp>
      <p:pic>
        <p:nvPicPr>
          <p:cNvPr id="10" name="Picture 9" descr="A picture containing outdoor, grass, water, small&#10;&#10;Description automatically generated">
            <a:extLst>
              <a:ext uri="{FF2B5EF4-FFF2-40B4-BE49-F238E27FC236}">
                <a16:creationId xmlns:a16="http://schemas.microsoft.com/office/drawing/2014/main" id="{6C5E923E-08A6-4A5F-8138-1ED68B67C182}"/>
              </a:ext>
            </a:extLst>
          </p:cNvPr>
          <p:cNvPicPr>
            <a:picLocks noChangeAspect="1"/>
          </p:cNvPicPr>
          <p:nvPr/>
        </p:nvPicPr>
        <p:blipFill>
          <a:blip r:embed="rId2"/>
          <a:stretch>
            <a:fillRect/>
          </a:stretch>
        </p:blipFill>
        <p:spPr>
          <a:xfrm>
            <a:off x="10258424" y="190971"/>
            <a:ext cx="1736121" cy="904230"/>
          </a:xfrm>
          <a:prstGeom prst="rect">
            <a:avLst/>
          </a:prstGeom>
        </p:spPr>
      </p:pic>
      <p:sp>
        <p:nvSpPr>
          <p:cNvPr id="11" name="TextBox 10">
            <a:extLst>
              <a:ext uri="{FF2B5EF4-FFF2-40B4-BE49-F238E27FC236}">
                <a16:creationId xmlns:a16="http://schemas.microsoft.com/office/drawing/2014/main" id="{021F9C90-BC07-40A8-9D43-0EBCE2ECD97F}"/>
              </a:ext>
            </a:extLst>
          </p:cNvPr>
          <p:cNvSpPr txBox="1"/>
          <p:nvPr/>
        </p:nvSpPr>
        <p:spPr>
          <a:xfrm rot="21095796">
            <a:off x="714375" y="1449551"/>
            <a:ext cx="609600" cy="1015663"/>
          </a:xfrm>
          <a:prstGeom prst="rect">
            <a:avLst/>
          </a:prstGeom>
          <a:noFill/>
        </p:spPr>
        <p:txBody>
          <a:bodyPr wrap="square" rtlCol="0">
            <a:spAutoFit/>
          </a:bodyPr>
          <a:lstStyle/>
          <a:p>
            <a:r>
              <a:rPr lang="en-US" sz="6000" dirty="0">
                <a:solidFill>
                  <a:srgbClr val="FF0000"/>
                </a:solidFill>
              </a:rPr>
              <a:t>H</a:t>
            </a:r>
            <a:endParaRPr lang="en-US" dirty="0">
              <a:solidFill>
                <a:srgbClr val="FF0000"/>
              </a:solidFill>
            </a:endParaRPr>
          </a:p>
        </p:txBody>
      </p:sp>
      <p:sp>
        <p:nvSpPr>
          <p:cNvPr id="12" name="TextBox 11">
            <a:extLst>
              <a:ext uri="{FF2B5EF4-FFF2-40B4-BE49-F238E27FC236}">
                <a16:creationId xmlns:a16="http://schemas.microsoft.com/office/drawing/2014/main" id="{3E8C7482-80EA-4991-B518-3B7B58965D2F}"/>
              </a:ext>
            </a:extLst>
          </p:cNvPr>
          <p:cNvSpPr txBox="1"/>
          <p:nvPr/>
        </p:nvSpPr>
        <p:spPr>
          <a:xfrm>
            <a:off x="6858697" y="3140505"/>
            <a:ext cx="609600" cy="1015663"/>
          </a:xfrm>
          <a:prstGeom prst="rect">
            <a:avLst/>
          </a:prstGeom>
          <a:noFill/>
        </p:spPr>
        <p:txBody>
          <a:bodyPr wrap="square" rtlCol="0">
            <a:spAutoFit/>
          </a:bodyPr>
          <a:lstStyle/>
          <a:p>
            <a:r>
              <a:rPr lang="en-US" sz="6000" dirty="0">
                <a:solidFill>
                  <a:srgbClr val="FF0000"/>
                </a:solidFill>
              </a:rPr>
              <a:t>T</a:t>
            </a:r>
            <a:endParaRPr lang="en-US" dirty="0">
              <a:solidFill>
                <a:srgbClr val="FF0000"/>
              </a:solidFill>
            </a:endParaRPr>
          </a:p>
        </p:txBody>
      </p:sp>
      <p:sp>
        <p:nvSpPr>
          <p:cNvPr id="13" name="TextBox 12">
            <a:extLst>
              <a:ext uri="{FF2B5EF4-FFF2-40B4-BE49-F238E27FC236}">
                <a16:creationId xmlns:a16="http://schemas.microsoft.com/office/drawing/2014/main" id="{AFB19562-49F2-465F-A97A-525B5F8F4C07}"/>
              </a:ext>
            </a:extLst>
          </p:cNvPr>
          <p:cNvSpPr txBox="1"/>
          <p:nvPr/>
        </p:nvSpPr>
        <p:spPr>
          <a:xfrm rot="432588">
            <a:off x="9327745" y="1331361"/>
            <a:ext cx="609600" cy="1015663"/>
          </a:xfrm>
          <a:prstGeom prst="rect">
            <a:avLst/>
          </a:prstGeom>
          <a:noFill/>
        </p:spPr>
        <p:txBody>
          <a:bodyPr wrap="square" rtlCol="0">
            <a:spAutoFit/>
          </a:bodyPr>
          <a:lstStyle/>
          <a:p>
            <a:r>
              <a:rPr lang="en-US" sz="6000" dirty="0">
                <a:solidFill>
                  <a:srgbClr val="FF0000"/>
                </a:solidFill>
              </a:rPr>
              <a:t>I</a:t>
            </a:r>
            <a:endParaRPr lang="en-US" dirty="0">
              <a:solidFill>
                <a:srgbClr val="FF0000"/>
              </a:solidFill>
            </a:endParaRPr>
          </a:p>
        </p:txBody>
      </p:sp>
    </p:spTree>
    <p:extLst>
      <p:ext uri="{BB962C8B-B14F-4D97-AF65-F5344CB8AC3E}">
        <p14:creationId xmlns:p14="http://schemas.microsoft.com/office/powerpoint/2010/main" val="215753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008D71A-9ED8-43F9-AF1E-B1A699E6B70D}"/>
              </a:ext>
            </a:extLst>
          </p:cNvPr>
          <p:cNvSpPr>
            <a:spLocks noGrp="1"/>
          </p:cNvSpPr>
          <p:nvPr>
            <p:ph type="title"/>
          </p:nvPr>
        </p:nvSpPr>
        <p:spPr>
          <a:xfrm>
            <a:off x="676746" y="609600"/>
            <a:ext cx="6831494" cy="1320800"/>
          </a:xfrm>
        </p:spPr>
        <p:txBody>
          <a:bodyPr vert="horz" lIns="91440" tIns="45720" rIns="91440" bIns="45720" rtlCol="0" anchor="ctr">
            <a:normAutofit/>
          </a:bodyPr>
          <a:lstStyle/>
          <a:p>
            <a:r>
              <a:rPr lang="en-US" dirty="0"/>
              <a:t>Monday March 2nd</a:t>
            </a:r>
          </a:p>
        </p:txBody>
      </p:sp>
      <p:sp>
        <p:nvSpPr>
          <p:cNvPr id="10" name="Content Placeholder 9">
            <a:extLst>
              <a:ext uri="{FF2B5EF4-FFF2-40B4-BE49-F238E27FC236}">
                <a16:creationId xmlns:a16="http://schemas.microsoft.com/office/drawing/2014/main" id="{6ED61E11-078B-4EF8-93AB-2EBC897080A0}"/>
              </a:ext>
            </a:extLst>
          </p:cNvPr>
          <p:cNvSpPr>
            <a:spLocks noGrp="1"/>
          </p:cNvSpPr>
          <p:nvPr>
            <p:ph sz="half" idx="1"/>
          </p:nvPr>
        </p:nvSpPr>
        <p:spPr>
          <a:xfrm>
            <a:off x="685167" y="2160589"/>
            <a:ext cx="3720916" cy="3792536"/>
          </a:xfrm>
        </p:spPr>
        <p:txBody>
          <a:bodyPr vert="horz" lIns="91440" tIns="45720" rIns="91440" bIns="45720" rtlCol="0">
            <a:normAutofit fontScale="77500" lnSpcReduction="20000"/>
          </a:bodyPr>
          <a:lstStyle/>
          <a:p>
            <a:pPr marL="0" indent="0">
              <a:lnSpc>
                <a:spcPct val="90000"/>
              </a:lnSpc>
              <a:buNone/>
            </a:pPr>
            <a:r>
              <a:rPr lang="en-US" b="1" dirty="0"/>
              <a:t>Opening</a:t>
            </a:r>
          </a:p>
          <a:p>
            <a:pPr>
              <a:lnSpc>
                <a:spcPct val="90000"/>
              </a:lnSpc>
            </a:pPr>
            <a:r>
              <a:rPr lang="en-US" dirty="0"/>
              <a:t>Review Introductory Paragraph Structure </a:t>
            </a:r>
          </a:p>
          <a:p>
            <a:pPr marL="0" indent="0">
              <a:lnSpc>
                <a:spcPct val="90000"/>
              </a:lnSpc>
              <a:buNone/>
            </a:pPr>
            <a:r>
              <a:rPr lang="en-US" b="1" dirty="0"/>
              <a:t>Work Session</a:t>
            </a:r>
            <a:endParaRPr lang="en-US" dirty="0"/>
          </a:p>
          <a:p>
            <a:pPr>
              <a:lnSpc>
                <a:spcPct val="90000"/>
              </a:lnSpc>
            </a:pPr>
            <a:r>
              <a:rPr lang="en-US" dirty="0"/>
              <a:t>Introduction Exemplar Analysis</a:t>
            </a:r>
          </a:p>
          <a:p>
            <a:pPr>
              <a:lnSpc>
                <a:spcPct val="90000"/>
              </a:lnSpc>
            </a:pPr>
            <a:r>
              <a:rPr lang="en-US" dirty="0"/>
              <a:t>Improving the “I” in HIT</a:t>
            </a:r>
          </a:p>
          <a:p>
            <a:pPr>
              <a:lnSpc>
                <a:spcPct val="90000"/>
              </a:lnSpc>
            </a:pPr>
            <a:r>
              <a:rPr lang="en-US" dirty="0"/>
              <a:t>Level Up Thesis Statement</a:t>
            </a:r>
          </a:p>
          <a:p>
            <a:pPr marL="0" indent="0">
              <a:lnSpc>
                <a:spcPct val="90000"/>
              </a:lnSpc>
              <a:buNone/>
            </a:pPr>
            <a:r>
              <a:rPr lang="en-US" b="1" dirty="0"/>
              <a:t>Closing</a:t>
            </a:r>
          </a:p>
          <a:p>
            <a:pPr>
              <a:lnSpc>
                <a:spcPct val="90000"/>
              </a:lnSpc>
            </a:pPr>
            <a:r>
              <a:rPr lang="en-US" dirty="0"/>
              <a:t>Peer feedback on improved Introductory Paragraph</a:t>
            </a:r>
          </a:p>
          <a:p>
            <a:pPr marL="0" indent="0">
              <a:lnSpc>
                <a:spcPct val="90000"/>
              </a:lnSpc>
              <a:buNone/>
            </a:pPr>
            <a:r>
              <a:rPr lang="en-US" b="1" dirty="0"/>
              <a:t>Extension (Time Permitting)</a:t>
            </a:r>
          </a:p>
          <a:p>
            <a:pPr>
              <a:lnSpc>
                <a:spcPct val="90000"/>
              </a:lnSpc>
            </a:pPr>
            <a:r>
              <a:rPr lang="en-US" dirty="0"/>
              <a:t>Body Paragraph Preview</a:t>
            </a:r>
          </a:p>
          <a:p>
            <a:pPr lvl="1">
              <a:lnSpc>
                <a:spcPct val="90000"/>
              </a:lnSpc>
            </a:pPr>
            <a:r>
              <a:rPr lang="en-US" dirty="0"/>
              <a:t>Selecting Text Evidence</a:t>
            </a:r>
          </a:p>
          <a:p>
            <a:pPr lvl="1">
              <a:lnSpc>
                <a:spcPct val="90000"/>
              </a:lnSpc>
            </a:pPr>
            <a:r>
              <a:rPr lang="en-US" dirty="0"/>
              <a:t>Paraphrasing Practice</a:t>
            </a:r>
          </a:p>
        </p:txBody>
      </p:sp>
      <p:sp>
        <p:nvSpPr>
          <p:cNvPr id="2" name="Content Placeholder 1">
            <a:extLst>
              <a:ext uri="{FF2B5EF4-FFF2-40B4-BE49-F238E27FC236}">
                <a16:creationId xmlns:a16="http://schemas.microsoft.com/office/drawing/2014/main" id="{9AF40214-8F5F-4B05-B0E0-CB07FD1220D1}"/>
              </a:ext>
            </a:extLst>
          </p:cNvPr>
          <p:cNvSpPr>
            <a:spLocks noGrp="1"/>
          </p:cNvSpPr>
          <p:nvPr>
            <p:ph sz="half" idx="2"/>
          </p:nvPr>
        </p:nvSpPr>
        <p:spPr>
          <a:xfrm>
            <a:off x="4559107" y="2160589"/>
            <a:ext cx="5375468" cy="3880773"/>
          </a:xfrm>
        </p:spPr>
        <p:txBody>
          <a:bodyPr>
            <a:normAutofit fontScale="77500" lnSpcReduction="20000"/>
          </a:bodyPr>
          <a:lstStyle/>
          <a:p>
            <a:pPr marL="0" indent="0">
              <a:buNone/>
            </a:pPr>
            <a:r>
              <a:rPr lang="en-US" b="1" dirty="0"/>
              <a:t>Standard</a:t>
            </a:r>
          </a:p>
          <a:p>
            <a:pPr marL="0" indent="0">
              <a:buNone/>
            </a:pPr>
            <a:r>
              <a:rPr lang="en-US" dirty="0"/>
              <a:t>ELAGSE7W2: Write informative/explanatory texts to examine a topic and convey ideas, concepts, and information through the selection, organization, and analysis of relevant content.   </a:t>
            </a:r>
          </a:p>
          <a:p>
            <a:pPr marL="0" indent="0">
              <a:buNone/>
            </a:pPr>
            <a:r>
              <a:rPr lang="en-US" b="1" dirty="0"/>
              <a:t>Learning Target</a:t>
            </a:r>
          </a:p>
          <a:p>
            <a:pPr marL="0" indent="0">
              <a:buNone/>
            </a:pPr>
            <a:r>
              <a:rPr lang="en-US" dirty="0"/>
              <a:t>I can compose an effective introduction paragraph using the HIT method.    </a:t>
            </a:r>
          </a:p>
          <a:p>
            <a:pPr marL="0" indent="0">
              <a:buNone/>
            </a:pPr>
            <a:r>
              <a:rPr lang="en-US" b="1" dirty="0"/>
              <a:t>Essential Question</a:t>
            </a:r>
          </a:p>
          <a:p>
            <a:pPr marL="0" indent="0">
              <a:buNone/>
            </a:pPr>
            <a:r>
              <a:rPr lang="en-US" dirty="0"/>
              <a:t>How do I write an effective introductory paragraph?</a:t>
            </a:r>
          </a:p>
        </p:txBody>
      </p:sp>
    </p:spTree>
    <p:extLst>
      <p:ext uri="{BB962C8B-B14F-4D97-AF65-F5344CB8AC3E}">
        <p14:creationId xmlns:p14="http://schemas.microsoft.com/office/powerpoint/2010/main" val="3924300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0AA169-06D0-43F8-BE10-E69C3C791249}"/>
              </a:ext>
            </a:extLst>
          </p:cNvPr>
          <p:cNvSpPr>
            <a:spLocks noGrp="1"/>
          </p:cNvSpPr>
          <p:nvPr>
            <p:ph type="title"/>
          </p:nvPr>
        </p:nvSpPr>
        <p:spPr/>
        <p:txBody>
          <a:bodyPr/>
          <a:lstStyle/>
          <a:p>
            <a:r>
              <a:rPr lang="en-US" dirty="0"/>
              <a:t>Introduction Exemplar Analysis: What can be improved?</a:t>
            </a:r>
          </a:p>
        </p:txBody>
      </p:sp>
      <p:sp>
        <p:nvSpPr>
          <p:cNvPr id="6" name="Content Placeholder 5">
            <a:extLst>
              <a:ext uri="{FF2B5EF4-FFF2-40B4-BE49-F238E27FC236}">
                <a16:creationId xmlns:a16="http://schemas.microsoft.com/office/drawing/2014/main" id="{CF29F4DA-0809-4DBE-A3D5-5D4DD1A0B4E5}"/>
              </a:ext>
            </a:extLst>
          </p:cNvPr>
          <p:cNvSpPr>
            <a:spLocks noGrp="1"/>
          </p:cNvSpPr>
          <p:nvPr>
            <p:ph idx="1"/>
          </p:nvPr>
        </p:nvSpPr>
        <p:spPr/>
        <p:txBody>
          <a:bodyPr>
            <a:normAutofit/>
          </a:bodyPr>
          <a:lstStyle/>
          <a:p>
            <a:pPr marL="0" indent="0">
              <a:buNone/>
            </a:pPr>
            <a:r>
              <a:rPr lang="en-US" sz="2400" dirty="0"/>
              <a:t>Last weekend I binge watched the Avengers movies.   I didn’t move off the sofa for 6 hours.  Some people watch large amounts of television every day while others do not due to the potential damage television can cause. </a:t>
            </a:r>
          </a:p>
        </p:txBody>
      </p:sp>
    </p:spTree>
    <p:extLst>
      <p:ext uri="{BB962C8B-B14F-4D97-AF65-F5344CB8AC3E}">
        <p14:creationId xmlns:p14="http://schemas.microsoft.com/office/powerpoint/2010/main" val="2667299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0AA169-06D0-43F8-BE10-E69C3C791249}"/>
              </a:ext>
            </a:extLst>
          </p:cNvPr>
          <p:cNvSpPr>
            <a:spLocks noGrp="1"/>
          </p:cNvSpPr>
          <p:nvPr>
            <p:ph type="title"/>
          </p:nvPr>
        </p:nvSpPr>
        <p:spPr/>
        <p:txBody>
          <a:bodyPr/>
          <a:lstStyle/>
          <a:p>
            <a:r>
              <a:rPr lang="en-US" dirty="0"/>
              <a:t>Introduction Exemplar Analysis: What can be improved?</a:t>
            </a:r>
          </a:p>
        </p:txBody>
      </p:sp>
      <p:sp>
        <p:nvSpPr>
          <p:cNvPr id="6" name="Content Placeholder 5">
            <a:extLst>
              <a:ext uri="{FF2B5EF4-FFF2-40B4-BE49-F238E27FC236}">
                <a16:creationId xmlns:a16="http://schemas.microsoft.com/office/drawing/2014/main" id="{CF29F4DA-0809-4DBE-A3D5-5D4DD1A0B4E5}"/>
              </a:ext>
            </a:extLst>
          </p:cNvPr>
          <p:cNvSpPr>
            <a:spLocks noGrp="1"/>
          </p:cNvSpPr>
          <p:nvPr>
            <p:ph idx="1"/>
          </p:nvPr>
        </p:nvSpPr>
        <p:spPr/>
        <p:txBody>
          <a:bodyPr>
            <a:normAutofit/>
          </a:bodyPr>
          <a:lstStyle/>
          <a:p>
            <a:pPr marL="0" indent="0">
              <a:buNone/>
            </a:pPr>
            <a:r>
              <a:rPr lang="en-US" sz="2400" dirty="0"/>
              <a:t>Watching an excessive amount of TV (4 or more hours each day) can lead to health issues.  Some people watch large amounts of television every day while others do not due to the potential damage television can cause. </a:t>
            </a:r>
          </a:p>
        </p:txBody>
      </p:sp>
    </p:spTree>
    <p:extLst>
      <p:ext uri="{BB962C8B-B14F-4D97-AF65-F5344CB8AC3E}">
        <p14:creationId xmlns:p14="http://schemas.microsoft.com/office/powerpoint/2010/main" val="282859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0AA169-06D0-43F8-BE10-E69C3C791249}"/>
              </a:ext>
            </a:extLst>
          </p:cNvPr>
          <p:cNvSpPr>
            <a:spLocks noGrp="1"/>
          </p:cNvSpPr>
          <p:nvPr>
            <p:ph type="title"/>
          </p:nvPr>
        </p:nvSpPr>
        <p:spPr/>
        <p:txBody>
          <a:bodyPr/>
          <a:lstStyle/>
          <a:p>
            <a:r>
              <a:rPr lang="en-US" dirty="0"/>
              <a:t>Introduction Exemplar Analysis: What are the strengths of this paragraph?</a:t>
            </a:r>
          </a:p>
        </p:txBody>
      </p:sp>
      <p:sp>
        <p:nvSpPr>
          <p:cNvPr id="6" name="Content Placeholder 5">
            <a:extLst>
              <a:ext uri="{FF2B5EF4-FFF2-40B4-BE49-F238E27FC236}">
                <a16:creationId xmlns:a16="http://schemas.microsoft.com/office/drawing/2014/main" id="{CF29F4DA-0809-4DBE-A3D5-5D4DD1A0B4E5}"/>
              </a:ext>
            </a:extLst>
          </p:cNvPr>
          <p:cNvSpPr>
            <a:spLocks noGrp="1"/>
          </p:cNvSpPr>
          <p:nvPr>
            <p:ph idx="1"/>
          </p:nvPr>
        </p:nvSpPr>
        <p:spPr/>
        <p:txBody>
          <a:bodyPr>
            <a:normAutofit/>
          </a:bodyPr>
          <a:lstStyle/>
          <a:p>
            <a:pPr marL="0" indent="0">
              <a:buNone/>
            </a:pPr>
            <a:r>
              <a:rPr lang="en-US" sz="2400" dirty="0"/>
              <a:t>Have you ever watched television for so long that when you stood up your legs had fallen asleep?  That happened to me last weekend when I was binge watching the Avengers movies.  Historically, television started as a luxury item that only a few homes could afford, but today most every house has a television and watching television is a part of many people’s daily routine. Some people watch large amounts of television every day while others do not due to the potential damage television can cause. </a:t>
            </a:r>
          </a:p>
        </p:txBody>
      </p:sp>
    </p:spTree>
    <p:extLst>
      <p:ext uri="{BB962C8B-B14F-4D97-AF65-F5344CB8AC3E}">
        <p14:creationId xmlns:p14="http://schemas.microsoft.com/office/powerpoint/2010/main" val="1841509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A34C-9C4A-420D-930F-10E3004885AE}"/>
              </a:ext>
            </a:extLst>
          </p:cNvPr>
          <p:cNvSpPr>
            <a:spLocks noGrp="1"/>
          </p:cNvSpPr>
          <p:nvPr>
            <p:ph type="title"/>
          </p:nvPr>
        </p:nvSpPr>
        <p:spPr/>
        <p:txBody>
          <a:bodyPr/>
          <a:lstStyle/>
          <a:p>
            <a:pPr algn="ctr"/>
            <a:r>
              <a:rPr lang="en-US" dirty="0"/>
              <a:t>How do you “Introduce The Topic?”</a:t>
            </a:r>
          </a:p>
        </p:txBody>
      </p:sp>
      <p:sp>
        <p:nvSpPr>
          <p:cNvPr id="3" name="Content Placeholder 2">
            <a:extLst>
              <a:ext uri="{FF2B5EF4-FFF2-40B4-BE49-F238E27FC236}">
                <a16:creationId xmlns:a16="http://schemas.microsoft.com/office/drawing/2014/main" id="{0874B265-7DF1-4658-858A-D2D2DBA2858D}"/>
              </a:ext>
            </a:extLst>
          </p:cNvPr>
          <p:cNvSpPr>
            <a:spLocks noGrp="1"/>
          </p:cNvSpPr>
          <p:nvPr>
            <p:ph idx="1"/>
          </p:nvPr>
        </p:nvSpPr>
        <p:spPr>
          <a:xfrm>
            <a:off x="638176" y="2285999"/>
            <a:ext cx="10106026" cy="4219575"/>
          </a:xfrm>
        </p:spPr>
        <p:txBody>
          <a:bodyPr>
            <a:normAutofit/>
          </a:bodyPr>
          <a:lstStyle/>
          <a:p>
            <a:pPr marL="457200" indent="-457200">
              <a:buAutoNum type="arabicPeriod"/>
            </a:pPr>
            <a:r>
              <a:rPr lang="en-US" sz="3600" dirty="0"/>
              <a:t>Provide some information about the topic discussed.</a:t>
            </a:r>
          </a:p>
          <a:p>
            <a:pPr marL="0" indent="0" algn="ctr">
              <a:buNone/>
            </a:pPr>
            <a:r>
              <a:rPr lang="en-US" sz="2800" b="1" u="sng" dirty="0"/>
              <a:t> Sentence Starter for Introducing the Topic:</a:t>
            </a:r>
          </a:p>
          <a:p>
            <a:pPr marL="457200" indent="-457200">
              <a:buAutoNum type="alphaLcPeriod"/>
            </a:pPr>
            <a:r>
              <a:rPr lang="en-US" sz="2800" dirty="0"/>
              <a:t>Historically, ______________ (tell the history of the topic).</a:t>
            </a:r>
          </a:p>
        </p:txBody>
      </p:sp>
    </p:spTree>
    <p:extLst>
      <p:ext uri="{BB962C8B-B14F-4D97-AF65-F5344CB8AC3E}">
        <p14:creationId xmlns:p14="http://schemas.microsoft.com/office/powerpoint/2010/main" val="1976384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EC7D-5E8A-4A9A-B94C-AD4C9B42BDCF}"/>
              </a:ext>
            </a:extLst>
          </p:cNvPr>
          <p:cNvSpPr>
            <a:spLocks noGrp="1"/>
          </p:cNvSpPr>
          <p:nvPr>
            <p:ph type="title"/>
          </p:nvPr>
        </p:nvSpPr>
        <p:spPr>
          <a:xfrm>
            <a:off x="866129" y="663199"/>
            <a:ext cx="9720072" cy="1499616"/>
          </a:xfrm>
        </p:spPr>
        <p:txBody>
          <a:bodyPr/>
          <a:lstStyle/>
          <a:p>
            <a:r>
              <a:rPr lang="en-US" dirty="0"/>
              <a:t>What do you if this happens?</a:t>
            </a:r>
          </a:p>
        </p:txBody>
      </p:sp>
      <p:pic>
        <p:nvPicPr>
          <p:cNvPr id="6" name="Content Placeholder 5">
            <a:extLst>
              <a:ext uri="{FF2B5EF4-FFF2-40B4-BE49-F238E27FC236}">
                <a16:creationId xmlns:a16="http://schemas.microsoft.com/office/drawing/2014/main" id="{02979724-A127-4CFD-93C1-D7BC2FEADC4E}"/>
              </a:ext>
            </a:extLst>
          </p:cNvPr>
          <p:cNvPicPr>
            <a:picLocks noGrp="1" noChangeAspect="1"/>
          </p:cNvPicPr>
          <p:nvPr>
            <p:ph sz="half" idx="1"/>
          </p:nvPr>
        </p:nvPicPr>
        <p:blipFill>
          <a:blip r:embed="rId2"/>
          <a:stretch>
            <a:fillRect/>
          </a:stretch>
        </p:blipFill>
        <p:spPr>
          <a:xfrm>
            <a:off x="866129" y="2162815"/>
            <a:ext cx="5436460" cy="2859536"/>
          </a:xfrm>
          <a:prstGeom prst="rect">
            <a:avLst/>
          </a:prstGeom>
        </p:spPr>
      </p:pic>
      <p:pic>
        <p:nvPicPr>
          <p:cNvPr id="2050" name="Picture 2" descr="Image result for mind blown gif">
            <a:extLst>
              <a:ext uri="{FF2B5EF4-FFF2-40B4-BE49-F238E27FC236}">
                <a16:creationId xmlns:a16="http://schemas.microsoft.com/office/drawing/2014/main" id="{CB309641-6964-4F61-BA65-B1BA4B459870}"/>
              </a:ext>
            </a:extLst>
          </p:cNvPr>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622595" y="369872"/>
            <a:ext cx="4432086" cy="33240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ind blown gif">
            <a:extLst>
              <a:ext uri="{FF2B5EF4-FFF2-40B4-BE49-F238E27FC236}">
                <a16:creationId xmlns:a16="http://schemas.microsoft.com/office/drawing/2014/main" id="{B6605488-5A41-4206-B72E-33A5DA4FBB8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2595" y="3693937"/>
            <a:ext cx="4432086" cy="25008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5FD6736-6873-4B48-A424-CF4704C8FAD8}"/>
              </a:ext>
            </a:extLst>
          </p:cNvPr>
          <p:cNvSpPr txBox="1"/>
          <p:nvPr/>
        </p:nvSpPr>
        <p:spPr>
          <a:xfrm>
            <a:off x="866129" y="5225471"/>
            <a:ext cx="5436460" cy="954107"/>
          </a:xfrm>
          <a:prstGeom prst="rect">
            <a:avLst/>
          </a:prstGeom>
          <a:noFill/>
        </p:spPr>
        <p:txBody>
          <a:bodyPr wrap="square" rtlCol="0">
            <a:spAutoFit/>
          </a:bodyPr>
          <a:lstStyle/>
          <a:p>
            <a:pPr marL="342900" indent="-342900">
              <a:buAutoNum type="alphaUcPeriod"/>
            </a:pPr>
            <a:r>
              <a:rPr lang="en-US" sz="2800" dirty="0"/>
              <a:t>Freeze up</a:t>
            </a:r>
          </a:p>
          <a:p>
            <a:pPr marL="342900" indent="-342900">
              <a:buAutoNum type="alphaUcPeriod"/>
            </a:pPr>
            <a:r>
              <a:rPr lang="en-US" sz="2800" dirty="0"/>
              <a:t>Overcome</a:t>
            </a:r>
          </a:p>
        </p:txBody>
      </p:sp>
      <p:sp>
        <p:nvSpPr>
          <p:cNvPr id="8" name="Arrow: Right 7">
            <a:extLst>
              <a:ext uri="{FF2B5EF4-FFF2-40B4-BE49-F238E27FC236}">
                <a16:creationId xmlns:a16="http://schemas.microsoft.com/office/drawing/2014/main" id="{C5298B72-C40B-4FED-9A3C-04FD50EF0C3A}"/>
              </a:ext>
            </a:extLst>
          </p:cNvPr>
          <p:cNvSpPr/>
          <p:nvPr/>
        </p:nvSpPr>
        <p:spPr>
          <a:xfrm rot="5400000">
            <a:off x="781050" y="199013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AFCBBAE-E857-4E12-BC27-F43133ACBBAE}"/>
              </a:ext>
            </a:extLst>
          </p:cNvPr>
          <p:cNvSpPr/>
          <p:nvPr/>
        </p:nvSpPr>
        <p:spPr>
          <a:xfrm>
            <a:off x="951738" y="3005343"/>
            <a:ext cx="3763137" cy="6173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926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B189-08C8-4798-8FC1-32E7D8969804}"/>
              </a:ext>
            </a:extLst>
          </p:cNvPr>
          <p:cNvSpPr>
            <a:spLocks noGrp="1"/>
          </p:cNvSpPr>
          <p:nvPr>
            <p:ph type="title"/>
          </p:nvPr>
        </p:nvSpPr>
        <p:spPr/>
        <p:txBody>
          <a:bodyPr/>
          <a:lstStyle/>
          <a:p>
            <a:r>
              <a:rPr lang="en-US" dirty="0"/>
              <a:t>But Wait, Our Thesis statement isn’t done</a:t>
            </a:r>
          </a:p>
        </p:txBody>
      </p:sp>
      <p:sp>
        <p:nvSpPr>
          <p:cNvPr id="3" name="Content Placeholder 2">
            <a:extLst>
              <a:ext uri="{FF2B5EF4-FFF2-40B4-BE49-F238E27FC236}">
                <a16:creationId xmlns:a16="http://schemas.microsoft.com/office/drawing/2014/main" id="{7FF6B5F2-E7ED-4BE9-B6F9-8584601C58ED}"/>
              </a:ext>
            </a:extLst>
          </p:cNvPr>
          <p:cNvSpPr>
            <a:spLocks noGrp="1"/>
          </p:cNvSpPr>
          <p:nvPr>
            <p:ph sz="half" idx="1"/>
          </p:nvPr>
        </p:nvSpPr>
        <p:spPr>
          <a:xfrm>
            <a:off x="323851" y="2084832"/>
            <a:ext cx="5067300" cy="4224528"/>
          </a:xfrm>
        </p:spPr>
        <p:txBody>
          <a:bodyPr>
            <a:normAutofit lnSpcReduction="10000"/>
          </a:bodyPr>
          <a:lstStyle/>
          <a:p>
            <a:pPr marL="0" indent="0">
              <a:spcBef>
                <a:spcPts val="0"/>
              </a:spcBef>
              <a:spcAft>
                <a:spcPts val="0"/>
              </a:spcAft>
              <a:buNone/>
            </a:pPr>
            <a:r>
              <a:rPr lang="en-US" sz="2600" dirty="0"/>
              <a:t>1. Read the Writing Task. </a:t>
            </a:r>
          </a:p>
          <a:p>
            <a:pPr marL="0" indent="0">
              <a:spcBef>
                <a:spcPts val="0"/>
              </a:spcBef>
              <a:spcAft>
                <a:spcPts val="0"/>
              </a:spcAft>
              <a:buNone/>
            </a:pPr>
            <a:r>
              <a:rPr lang="en-US" sz="2600" dirty="0"/>
              <a:t>2. Underline the “some statement”.</a:t>
            </a:r>
          </a:p>
          <a:p>
            <a:pPr marL="0" indent="0">
              <a:spcBef>
                <a:spcPts val="0"/>
              </a:spcBef>
              <a:spcAft>
                <a:spcPts val="0"/>
              </a:spcAft>
              <a:buNone/>
            </a:pPr>
            <a:r>
              <a:rPr lang="en-US" sz="2600" dirty="0"/>
              <a:t>3. Circle 2-3 words you plan to use when you rephrase the “some statement”. </a:t>
            </a:r>
          </a:p>
          <a:p>
            <a:pPr marL="0" indent="0">
              <a:spcBef>
                <a:spcPts val="0"/>
              </a:spcBef>
              <a:spcAft>
                <a:spcPts val="0"/>
              </a:spcAft>
              <a:buNone/>
            </a:pPr>
            <a:r>
              <a:rPr lang="en-US" sz="2600" dirty="0"/>
              <a:t>4. Rephrase the “some statement”. </a:t>
            </a:r>
          </a:p>
          <a:p>
            <a:pPr marL="0" indent="0">
              <a:spcBef>
                <a:spcPts val="0"/>
              </a:spcBef>
              <a:spcAft>
                <a:spcPts val="0"/>
              </a:spcAft>
              <a:buNone/>
            </a:pPr>
            <a:r>
              <a:rPr lang="en-US" sz="2600" dirty="0">
                <a:solidFill>
                  <a:srgbClr val="00B050"/>
                </a:solidFill>
                <a:latin typeface="Times New Roman" panose="02020603050405020304" pitchFamily="18" charset="0"/>
                <a:ea typeface="Times New Roman" panose="02020603050405020304" pitchFamily="18" charset="0"/>
              </a:rPr>
              <a:t>5. </a:t>
            </a:r>
            <a:r>
              <a:rPr lang="en-US" sz="2600" b="1" dirty="0">
                <a:solidFill>
                  <a:srgbClr val="00B050"/>
                </a:solidFill>
                <a:latin typeface="Times New Roman" panose="02020603050405020304" pitchFamily="18" charset="0"/>
                <a:ea typeface="Times New Roman" panose="02020603050405020304" pitchFamily="18" charset="0"/>
              </a:rPr>
              <a:t>Add new sentence: answering the question from prompt.</a:t>
            </a:r>
          </a:p>
          <a:p>
            <a:pPr marL="0" indent="0">
              <a:spcBef>
                <a:spcPts val="0"/>
              </a:spcBef>
              <a:spcAft>
                <a:spcPts val="0"/>
              </a:spcAft>
              <a:buNone/>
            </a:pPr>
            <a:r>
              <a:rPr lang="en-US" sz="2800" dirty="0">
                <a:solidFill>
                  <a:srgbClr val="00B050"/>
                </a:solidFill>
                <a:latin typeface="Times New Roman" panose="02020603050405020304" pitchFamily="18" charset="0"/>
                <a:ea typeface="Times New Roman" panose="02020603050405020304" pitchFamily="18" charset="0"/>
              </a:rPr>
              <a:t> </a:t>
            </a:r>
          </a:p>
          <a:p>
            <a:endParaRPr lang="en-US" dirty="0"/>
          </a:p>
        </p:txBody>
      </p:sp>
      <p:sp>
        <p:nvSpPr>
          <p:cNvPr id="4" name="Content Placeholder 3">
            <a:extLst>
              <a:ext uri="{FF2B5EF4-FFF2-40B4-BE49-F238E27FC236}">
                <a16:creationId xmlns:a16="http://schemas.microsoft.com/office/drawing/2014/main" id="{A67E8FA2-0058-4C2A-9338-F876985ED1A3}"/>
              </a:ext>
            </a:extLst>
          </p:cNvPr>
          <p:cNvSpPr>
            <a:spLocks noGrp="1"/>
          </p:cNvSpPr>
          <p:nvPr>
            <p:ph sz="half" idx="2"/>
          </p:nvPr>
        </p:nvSpPr>
        <p:spPr>
          <a:xfrm>
            <a:off x="5038725" y="2084832"/>
            <a:ext cx="7048500" cy="4032406"/>
          </a:xfrm>
        </p:spPr>
        <p:txBody>
          <a:bodyPr>
            <a:noAutofit/>
          </a:bodyPr>
          <a:lstStyle/>
          <a:p>
            <a:pPr>
              <a:lnSpc>
                <a:spcPct val="100000"/>
              </a:lnSpc>
              <a:spcBef>
                <a:spcPts val="600"/>
              </a:spcBef>
            </a:pPr>
            <a:r>
              <a:rPr lang="en-US" sz="2200" dirty="0"/>
              <a:t>Animals may form unusual bonds with other species.</a:t>
            </a:r>
            <a:r>
              <a:rPr lang="en-US" sz="2200" b="1" dirty="0"/>
              <a:t> </a:t>
            </a:r>
            <a:r>
              <a:rPr lang="en-US" sz="2200" dirty="0">
                <a:highlight>
                  <a:srgbClr val="FFFF00"/>
                </a:highlight>
              </a:rPr>
              <a:t>This is how a mother dog could care for abandoned kittens. </a:t>
            </a:r>
          </a:p>
          <a:p>
            <a:pPr>
              <a:lnSpc>
                <a:spcPct val="100000"/>
              </a:lnSpc>
              <a:spcBef>
                <a:spcPts val="600"/>
              </a:spcBef>
            </a:pPr>
            <a:endParaRPr lang="en-US" sz="1100" dirty="0"/>
          </a:p>
          <a:p>
            <a:pPr>
              <a:lnSpc>
                <a:spcPct val="100000"/>
              </a:lnSpc>
              <a:spcBef>
                <a:spcPts val="600"/>
              </a:spcBef>
            </a:pPr>
            <a:r>
              <a:rPr lang="en-US" sz="2200" dirty="0"/>
              <a:t>People may feel as though groupwork provides new opportunities, however the process may be problematic. </a:t>
            </a:r>
            <a:r>
              <a:rPr lang="en-US" sz="2200" dirty="0">
                <a:highlight>
                  <a:srgbClr val="FFFF00"/>
                </a:highlight>
              </a:rPr>
              <a:t>Leaders should consider _____________ to encourage successful group problem solving.</a:t>
            </a:r>
          </a:p>
          <a:p>
            <a:pPr>
              <a:lnSpc>
                <a:spcPct val="100000"/>
              </a:lnSpc>
              <a:spcBef>
                <a:spcPts val="600"/>
              </a:spcBef>
            </a:pPr>
            <a:endParaRPr lang="en-US" sz="1100" dirty="0"/>
          </a:p>
          <a:p>
            <a:pPr>
              <a:lnSpc>
                <a:spcPct val="100000"/>
              </a:lnSpc>
              <a:spcBef>
                <a:spcPts val="600"/>
              </a:spcBef>
            </a:pPr>
            <a:r>
              <a:rPr lang="en-US" sz="2200" dirty="0"/>
              <a:t>People may think that clearcutting land is the best approach to creating new development, others prefer to refurbish existing buildings. </a:t>
            </a:r>
            <a:r>
              <a:rPr lang="en-US" sz="2200" dirty="0">
                <a:highlight>
                  <a:srgbClr val="FFFF00"/>
                </a:highlight>
              </a:rPr>
              <a:t>Developers should consider the impact on the environment when they clear-cut land. </a:t>
            </a:r>
          </a:p>
        </p:txBody>
      </p:sp>
    </p:spTree>
    <p:extLst>
      <p:ext uri="{BB962C8B-B14F-4D97-AF65-F5344CB8AC3E}">
        <p14:creationId xmlns:p14="http://schemas.microsoft.com/office/powerpoint/2010/main" val="227024685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27D95BAED7E64487CC5F900FDE0030" ma:contentTypeVersion="7" ma:contentTypeDescription="Create a new document." ma:contentTypeScope="" ma:versionID="57c259eddf9476dc2662974d8d3513be">
  <xsd:schema xmlns:xsd="http://www.w3.org/2001/XMLSchema" xmlns:xs="http://www.w3.org/2001/XMLSchema" xmlns:p="http://schemas.microsoft.com/office/2006/metadata/properties" xmlns:ns3="faf0ac4e-d7de-41bf-b2a1-8bfdd2e52392" xmlns:ns4="3b7a50ec-b169-456e-9832-f8ce23ebddd3" targetNamespace="http://schemas.microsoft.com/office/2006/metadata/properties" ma:root="true" ma:fieldsID="8b1b4c9f37af80e19f8b51cf7334af25" ns3:_="" ns4:_="">
    <xsd:import namespace="faf0ac4e-d7de-41bf-b2a1-8bfdd2e52392"/>
    <xsd:import namespace="3b7a50ec-b169-456e-9832-f8ce23ebddd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f0ac4e-d7de-41bf-b2a1-8bfdd2e523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7a50ec-b169-456e-9832-f8ce23ebddd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EDA3C4-B0F1-4590-B245-87F4F90BB42A}">
  <ds:schemaRefs>
    <ds:schemaRef ds:uri="http://schemas.microsoft.com/sharepoint/v3/contenttype/forms"/>
  </ds:schemaRefs>
</ds:datastoreItem>
</file>

<file path=customXml/itemProps2.xml><?xml version="1.0" encoding="utf-8"?>
<ds:datastoreItem xmlns:ds="http://schemas.openxmlformats.org/officeDocument/2006/customXml" ds:itemID="{9B2911CB-D07A-4C2F-9624-AF3CB111E7B7}">
  <ds:schemaRefs>
    <ds:schemaRef ds:uri="3b7a50ec-b169-456e-9832-f8ce23ebddd3"/>
    <ds:schemaRef ds:uri="http://purl.org/dc/dcmitype/"/>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purl.org/dc/terms/"/>
    <ds:schemaRef ds:uri="http://schemas.microsoft.com/office/infopath/2007/PartnerControls"/>
    <ds:schemaRef ds:uri="faf0ac4e-d7de-41bf-b2a1-8bfdd2e52392"/>
    <ds:schemaRef ds:uri="http://www.w3.org/XML/1998/namespace"/>
  </ds:schemaRefs>
</ds:datastoreItem>
</file>

<file path=customXml/itemProps3.xml><?xml version="1.0" encoding="utf-8"?>
<ds:datastoreItem xmlns:ds="http://schemas.openxmlformats.org/officeDocument/2006/customXml" ds:itemID="{7667A855-7623-463B-A230-11CBF04AF0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f0ac4e-d7de-41bf-b2a1-8bfdd2e52392"/>
    <ds:schemaRef ds:uri="3b7a50ec-b169-456e-9832-f8ce23ebd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2300</TotalTime>
  <Words>1063</Words>
  <Application>Microsoft Office PowerPoint</Application>
  <PresentationFormat>Widescreen</PresentationFormat>
  <Paragraphs>109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Gill Sans MT</vt:lpstr>
      <vt:lpstr>Times New Roman</vt:lpstr>
      <vt:lpstr>Wingdings</vt:lpstr>
      <vt:lpstr>Gallery</vt:lpstr>
      <vt:lpstr>As You Enter Today</vt:lpstr>
      <vt:lpstr>Let’s Review What we’ve learned so far!</vt:lpstr>
      <vt:lpstr>Monday March 2nd</vt:lpstr>
      <vt:lpstr>Introduction Exemplar Analysis: What can be improved?</vt:lpstr>
      <vt:lpstr>Introduction Exemplar Analysis: What can be improved?</vt:lpstr>
      <vt:lpstr>Introduction Exemplar Analysis: What are the strengths of this paragraph?</vt:lpstr>
      <vt:lpstr>How do you “Introduce The Topic?”</vt:lpstr>
      <vt:lpstr>What do you if this happens?</vt:lpstr>
      <vt:lpstr>But Wait, Our Thesis statement isn’t done</vt:lpstr>
      <vt:lpstr>But Wait, Our Thesis statement isn’t done</vt:lpstr>
      <vt:lpstr>Let’s See another example </vt:lpstr>
      <vt:lpstr>Revise your Introductory paragraph and expand your thesis statement</vt:lpstr>
      <vt:lpstr>Closing: Introductory Paragraph Peer Evaluation: 5 Minutes</vt:lpstr>
      <vt:lpstr>Body Paragraphs: MEAEALS</vt:lpstr>
      <vt:lpstr>Main Body Paragraphs</vt:lpstr>
      <vt:lpstr>Main Body Paragraph Continued- Peer Evaluation: 5 Minutes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Informational/Explanatory Essay Deployment</dc:title>
  <dc:creator>Rhandi Altidor</dc:creator>
  <cp:lastModifiedBy>Jamie Hayes</cp:lastModifiedBy>
  <cp:revision>22</cp:revision>
  <cp:lastPrinted>2020-03-02T14:38:37Z</cp:lastPrinted>
  <dcterms:created xsi:type="dcterms:W3CDTF">2020-02-25T00:51:58Z</dcterms:created>
  <dcterms:modified xsi:type="dcterms:W3CDTF">2020-03-02T16:10:26Z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0x0101001627D95BAED7E64487CC5F900FDE0030</vt:lpwstr>
  </property>
</Properties>
</file>