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4"/>
  </p:sldMasterIdLst>
  <p:notesMasterIdLst>
    <p:notesMasterId r:id="rId18"/>
  </p:notesMasterIdLst>
  <p:sldIdLst>
    <p:sldId id="256" r:id="rId5"/>
    <p:sldId id="265" r:id="rId6"/>
    <p:sldId id="302" r:id="rId7"/>
    <p:sldId id="303" r:id="rId8"/>
    <p:sldId id="263" r:id="rId9"/>
    <p:sldId id="300" r:id="rId10"/>
    <p:sldId id="304" r:id="rId11"/>
    <p:sldId id="307" r:id="rId12"/>
    <p:sldId id="305" r:id="rId13"/>
    <p:sldId id="306" r:id="rId14"/>
    <p:sldId id="308" r:id="rId15"/>
    <p:sldId id="309" r:id="rId16"/>
    <p:sldId id="31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p:cViewPr varScale="1">
        <p:scale>
          <a:sx n="67" d="100"/>
          <a:sy n="67" d="100"/>
        </p:scale>
        <p:origin x="5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Choose your seat wisely.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Pass out writing folders.</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Brainstorm 3 different types of essay hooks.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33172"/>
          <a:ext cx="6628804" cy="155902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Choose your seat wisely. </a:t>
          </a:r>
          <a:r>
            <a:rPr lang="en-US" sz="4100" kern="1200" dirty="0">
              <a:sym typeface="Wingdings" panose="05000000000000000000" pitchFamily="2" charset="2"/>
            </a:rPr>
            <a:t></a:t>
          </a:r>
          <a:endParaRPr lang="en-US" sz="4100" kern="1200" dirty="0"/>
        </a:p>
      </dsp:txBody>
      <dsp:txXfrm>
        <a:off x="76105" y="109277"/>
        <a:ext cx="6476594" cy="1406815"/>
      </dsp:txXfrm>
    </dsp:sp>
    <dsp:sp modelId="{042054D8-99CB-4905-A05B-DB7C8EE60BEE}">
      <dsp:nvSpPr>
        <dsp:cNvPr id="0" name=""/>
        <dsp:cNvSpPr/>
      </dsp:nvSpPr>
      <dsp:spPr>
        <a:xfrm>
          <a:off x="0" y="1704181"/>
          <a:ext cx="6628804" cy="1559025"/>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Pass out writing folders.</a:t>
          </a:r>
        </a:p>
      </dsp:txBody>
      <dsp:txXfrm>
        <a:off x="76105" y="1780286"/>
        <a:ext cx="6476594" cy="1406815"/>
      </dsp:txXfrm>
    </dsp:sp>
    <dsp:sp modelId="{52B91F8B-0509-4D6B-940A-DAD6DA12C1DD}">
      <dsp:nvSpPr>
        <dsp:cNvPr id="0" name=""/>
        <dsp:cNvSpPr/>
      </dsp:nvSpPr>
      <dsp:spPr>
        <a:xfrm>
          <a:off x="0" y="3387383"/>
          <a:ext cx="6628804" cy="1559025"/>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Brainstorm 3 different types of essay hooks.</a:t>
          </a:r>
        </a:p>
      </dsp:txBody>
      <dsp:txXfrm>
        <a:off x="76105" y="3463488"/>
        <a:ext cx="6476594"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EE3C2-9D87-4E74-996C-80E54BA617F7}" type="datetimeFigureOut">
              <a:rPr lang="en-US" smtClean="0"/>
              <a:t>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8752-5ACA-4DE1-8EC5-ED28FA51C8B6}" type="slidenum">
              <a:rPr lang="en-US" smtClean="0"/>
              <a:t>‹#›</a:t>
            </a:fld>
            <a:endParaRPr lang="en-US"/>
          </a:p>
        </p:txBody>
      </p:sp>
    </p:spTree>
    <p:extLst>
      <p:ext uri="{BB962C8B-B14F-4D97-AF65-F5344CB8AC3E}">
        <p14:creationId xmlns:p14="http://schemas.microsoft.com/office/powerpoint/2010/main" val="97986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2/28/2020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905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542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525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48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081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371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204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462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500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35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7616CA0-919D-4A49-9C8A-62FDFB3A5183}" type="datetimeFigureOut">
              <a:rPr lang="en-US" smtClean="0"/>
              <a:t>2/28/2020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783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0298CD5-6C1E-4009-B41F-6DF62E31D3BE}" type="datetimeFigureOut">
              <a:rPr lang="en-US" smtClean="0"/>
              <a:pPr/>
              <a:t>2/28/2020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6965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0DC7-F953-4830-B6FF-3EEA1B57B307}"/>
              </a:ext>
            </a:extLst>
          </p:cNvPr>
          <p:cNvSpPr>
            <a:spLocks noGrp="1"/>
          </p:cNvSpPr>
          <p:nvPr>
            <p:ph type="ctrTitle"/>
          </p:nvPr>
        </p:nvSpPr>
        <p:spPr/>
        <p:txBody>
          <a:bodyPr>
            <a:normAutofit fontScale="90000"/>
          </a:bodyPr>
          <a:lstStyle/>
          <a:p>
            <a:r>
              <a:rPr lang="en-US" dirty="0"/>
              <a:t>Informational/ Explanatory Essay: Introduction</a:t>
            </a:r>
          </a:p>
        </p:txBody>
      </p:sp>
      <p:sp>
        <p:nvSpPr>
          <p:cNvPr id="3" name="Subtitle 2">
            <a:extLst>
              <a:ext uri="{FF2B5EF4-FFF2-40B4-BE49-F238E27FC236}">
                <a16:creationId xmlns:a16="http://schemas.microsoft.com/office/drawing/2014/main" id="{D06E9716-A6D4-452B-9FAD-7424F87216E8}"/>
              </a:ext>
            </a:extLst>
          </p:cNvPr>
          <p:cNvSpPr>
            <a:spLocks noGrp="1"/>
          </p:cNvSpPr>
          <p:nvPr>
            <p:ph type="subTitle" idx="1"/>
          </p:nvPr>
        </p:nvSpPr>
        <p:spPr/>
        <p:txBody>
          <a:bodyPr/>
          <a:lstStyle/>
          <a:p>
            <a:r>
              <a:rPr lang="en-US" dirty="0"/>
              <a:t>Mrs. Hayes</a:t>
            </a:r>
          </a:p>
        </p:txBody>
      </p:sp>
    </p:spTree>
    <p:extLst>
      <p:ext uri="{BB962C8B-B14F-4D97-AF65-F5344CB8AC3E}">
        <p14:creationId xmlns:p14="http://schemas.microsoft.com/office/powerpoint/2010/main" val="156992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9F14-7776-44E8-9F42-7AA28FF147B1}"/>
              </a:ext>
            </a:extLst>
          </p:cNvPr>
          <p:cNvSpPr>
            <a:spLocks noGrp="1"/>
          </p:cNvSpPr>
          <p:nvPr>
            <p:ph type="title"/>
          </p:nvPr>
        </p:nvSpPr>
        <p:spPr/>
        <p:txBody>
          <a:bodyPr/>
          <a:lstStyle/>
          <a:p>
            <a:r>
              <a:rPr lang="en-US" dirty="0"/>
              <a:t>Sample Intro Paragraph:</a:t>
            </a:r>
          </a:p>
        </p:txBody>
      </p:sp>
      <p:sp>
        <p:nvSpPr>
          <p:cNvPr id="3" name="Content Placeholder 2">
            <a:extLst>
              <a:ext uri="{FF2B5EF4-FFF2-40B4-BE49-F238E27FC236}">
                <a16:creationId xmlns:a16="http://schemas.microsoft.com/office/drawing/2014/main" id="{90AEB36E-0581-45A6-8FFE-06B1EF3A73B9}"/>
              </a:ext>
            </a:extLst>
          </p:cNvPr>
          <p:cNvSpPr>
            <a:spLocks noGrp="1"/>
          </p:cNvSpPr>
          <p:nvPr>
            <p:ph idx="1"/>
          </p:nvPr>
        </p:nvSpPr>
        <p:spPr>
          <a:xfrm>
            <a:off x="883921" y="1853754"/>
            <a:ext cx="10414000" cy="4110166"/>
          </a:xfrm>
        </p:spPr>
        <p:txBody>
          <a:bodyPr>
            <a:noAutofit/>
          </a:bodyPr>
          <a:lstStyle/>
          <a:p>
            <a:pPr marL="0" indent="0">
              <a:buNone/>
            </a:pPr>
            <a:r>
              <a:rPr lang="en-US" sz="2400" dirty="0"/>
              <a:t>	When you think of a black and white animal, what do you picture? Zebras? Pandas? Well, those are not the only black and white animals around.  There are 17 species of penguins in the world, most of which are strictly black and white.   Of these 17 species, all live in the Southern hemisphere and many make their home in snow covered Antarctica. Penguins are cold weather creatures and have adapted to life in freezing temperatures on a frozen landscape.  Global warming is raising the earth’s average temperature and causing the ice in Antarctica to melt.  The geographic and weather changes brought about by global warming are placing the habitats and lives of penguins at risk. </a:t>
            </a:r>
          </a:p>
        </p:txBody>
      </p:sp>
    </p:spTree>
    <p:extLst>
      <p:ext uri="{BB962C8B-B14F-4D97-AF65-F5344CB8AC3E}">
        <p14:creationId xmlns:p14="http://schemas.microsoft.com/office/powerpoint/2010/main" val="259724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9F14-7776-44E8-9F42-7AA28FF147B1}"/>
              </a:ext>
            </a:extLst>
          </p:cNvPr>
          <p:cNvSpPr>
            <a:spLocks noGrp="1"/>
          </p:cNvSpPr>
          <p:nvPr>
            <p:ph type="title"/>
          </p:nvPr>
        </p:nvSpPr>
        <p:spPr/>
        <p:txBody>
          <a:bodyPr/>
          <a:lstStyle/>
          <a:p>
            <a:r>
              <a:rPr lang="en-US" dirty="0"/>
              <a:t>Sample Intro Paragraph: </a:t>
            </a:r>
            <a:r>
              <a:rPr lang="en-US" dirty="0">
                <a:highlight>
                  <a:srgbClr val="FFFF00"/>
                </a:highlight>
              </a:rPr>
              <a:t>Hook</a:t>
            </a:r>
            <a:r>
              <a:rPr lang="en-US" dirty="0"/>
              <a:t>, </a:t>
            </a:r>
            <a:r>
              <a:rPr lang="en-US" dirty="0">
                <a:highlight>
                  <a:srgbClr val="00FFFF"/>
                </a:highlight>
              </a:rPr>
              <a:t>Introduce topic</a:t>
            </a:r>
            <a:r>
              <a:rPr lang="en-US" dirty="0"/>
              <a:t>, </a:t>
            </a:r>
            <a:r>
              <a:rPr lang="en-US" dirty="0">
                <a:highlight>
                  <a:srgbClr val="FF00FF"/>
                </a:highlight>
              </a:rPr>
              <a:t>Thesis</a:t>
            </a:r>
          </a:p>
        </p:txBody>
      </p:sp>
      <p:sp>
        <p:nvSpPr>
          <p:cNvPr id="3" name="Content Placeholder 2">
            <a:extLst>
              <a:ext uri="{FF2B5EF4-FFF2-40B4-BE49-F238E27FC236}">
                <a16:creationId xmlns:a16="http://schemas.microsoft.com/office/drawing/2014/main" id="{90AEB36E-0581-45A6-8FFE-06B1EF3A73B9}"/>
              </a:ext>
            </a:extLst>
          </p:cNvPr>
          <p:cNvSpPr>
            <a:spLocks noGrp="1"/>
          </p:cNvSpPr>
          <p:nvPr>
            <p:ph idx="1"/>
          </p:nvPr>
        </p:nvSpPr>
        <p:spPr>
          <a:xfrm>
            <a:off x="883921" y="1853754"/>
            <a:ext cx="10414000" cy="4110166"/>
          </a:xfrm>
        </p:spPr>
        <p:txBody>
          <a:bodyPr>
            <a:noAutofit/>
          </a:bodyPr>
          <a:lstStyle/>
          <a:p>
            <a:pPr marL="0" indent="0">
              <a:buNone/>
            </a:pPr>
            <a:r>
              <a:rPr lang="en-US" sz="2400" dirty="0"/>
              <a:t>	</a:t>
            </a:r>
            <a:r>
              <a:rPr lang="en-US" sz="2400" dirty="0">
                <a:highlight>
                  <a:srgbClr val="FFFF00"/>
                </a:highlight>
              </a:rPr>
              <a:t>When you think of a black and white animal, what do you picture? Zebras? Pandas? Well, those are not the only black and white animals around.  There are 17 species of penguins in the world, most of which are strictly black and white.   </a:t>
            </a:r>
            <a:r>
              <a:rPr lang="en-US" sz="2400" dirty="0">
                <a:highlight>
                  <a:srgbClr val="00FFFF"/>
                </a:highlight>
              </a:rPr>
              <a:t>Of these 17 species, all live in the Southern hemisphere and many make their home in snow covered Antarctica. Penguins are cold weather creatures and have adapted to life in freezing temperatures on a frozen landscape.  Global warming is raising the earth’s average temperature and causing the ice in Antarctica to melt.  </a:t>
            </a:r>
            <a:r>
              <a:rPr lang="en-US" sz="2400" dirty="0">
                <a:highlight>
                  <a:srgbClr val="FF00FF"/>
                </a:highlight>
              </a:rPr>
              <a:t>The geographic and weather changes brought about by global warming are placing the habitats and lives of penguins at risk. </a:t>
            </a:r>
          </a:p>
        </p:txBody>
      </p:sp>
    </p:spTree>
    <p:extLst>
      <p:ext uri="{BB962C8B-B14F-4D97-AF65-F5344CB8AC3E}">
        <p14:creationId xmlns:p14="http://schemas.microsoft.com/office/powerpoint/2010/main" val="367823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5E6B-966E-4D38-988E-4D34BA38E730}"/>
              </a:ext>
            </a:extLst>
          </p:cNvPr>
          <p:cNvSpPr>
            <a:spLocks noGrp="1"/>
          </p:cNvSpPr>
          <p:nvPr>
            <p:ph type="title"/>
          </p:nvPr>
        </p:nvSpPr>
        <p:spPr/>
        <p:txBody>
          <a:bodyPr/>
          <a:lstStyle/>
          <a:p>
            <a:r>
              <a:rPr lang="en-US" dirty="0"/>
              <a:t>Introduction Paragraph: Your Turn</a:t>
            </a:r>
          </a:p>
        </p:txBody>
      </p:sp>
      <p:sp>
        <p:nvSpPr>
          <p:cNvPr id="3" name="Content Placeholder 2">
            <a:extLst>
              <a:ext uri="{FF2B5EF4-FFF2-40B4-BE49-F238E27FC236}">
                <a16:creationId xmlns:a16="http://schemas.microsoft.com/office/drawing/2014/main" id="{5A68277F-2DE2-4EC5-942C-ECD80BE3CEEA}"/>
              </a:ext>
            </a:extLst>
          </p:cNvPr>
          <p:cNvSpPr>
            <a:spLocks noGrp="1"/>
          </p:cNvSpPr>
          <p:nvPr>
            <p:ph idx="1"/>
          </p:nvPr>
        </p:nvSpPr>
        <p:spPr/>
        <p:txBody>
          <a:bodyPr>
            <a:normAutofit/>
          </a:bodyPr>
          <a:lstStyle/>
          <a:p>
            <a:pPr marL="0" indent="0">
              <a:buNone/>
            </a:pPr>
            <a:r>
              <a:rPr lang="en-US" sz="3200" dirty="0"/>
              <a:t>Make it a </a:t>
            </a:r>
            <a:r>
              <a:rPr lang="en-US" sz="3200" b="1" dirty="0"/>
              <a:t>HIT</a:t>
            </a:r>
          </a:p>
          <a:p>
            <a:r>
              <a:rPr lang="en-US" sz="3200" dirty="0"/>
              <a:t>Hook: Grab your reader’s attention</a:t>
            </a:r>
          </a:p>
          <a:p>
            <a:r>
              <a:rPr lang="en-US" sz="3200" dirty="0"/>
              <a:t>Introduce Topic: Preview the general topic of your essay</a:t>
            </a:r>
          </a:p>
          <a:p>
            <a:r>
              <a:rPr lang="en-US" sz="3200" dirty="0"/>
              <a:t>Thesis: State your claim (what you will be explaining in your informational essay)</a:t>
            </a:r>
          </a:p>
        </p:txBody>
      </p:sp>
    </p:spTree>
    <p:extLst>
      <p:ext uri="{BB962C8B-B14F-4D97-AF65-F5344CB8AC3E}">
        <p14:creationId xmlns:p14="http://schemas.microsoft.com/office/powerpoint/2010/main" val="3507675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BC25-56F0-4938-AF5D-60A6FA4B6EDA}"/>
              </a:ext>
            </a:extLst>
          </p:cNvPr>
          <p:cNvSpPr>
            <a:spLocks noGrp="1"/>
          </p:cNvSpPr>
          <p:nvPr>
            <p:ph type="title"/>
          </p:nvPr>
        </p:nvSpPr>
        <p:spPr/>
        <p:txBody>
          <a:bodyPr/>
          <a:lstStyle/>
          <a:p>
            <a:r>
              <a:rPr lang="en-US" dirty="0"/>
              <a:t>Closing: 5 minutes</a:t>
            </a:r>
          </a:p>
        </p:txBody>
      </p:sp>
      <p:sp>
        <p:nvSpPr>
          <p:cNvPr id="3" name="Content Placeholder 2">
            <a:extLst>
              <a:ext uri="{FF2B5EF4-FFF2-40B4-BE49-F238E27FC236}">
                <a16:creationId xmlns:a16="http://schemas.microsoft.com/office/drawing/2014/main" id="{B4151863-DE11-49C7-9DA4-17428E1862D4}"/>
              </a:ext>
            </a:extLst>
          </p:cNvPr>
          <p:cNvSpPr>
            <a:spLocks noGrp="1"/>
          </p:cNvSpPr>
          <p:nvPr>
            <p:ph idx="1"/>
          </p:nvPr>
        </p:nvSpPr>
        <p:spPr/>
        <p:txBody>
          <a:bodyPr/>
          <a:lstStyle/>
          <a:p>
            <a:r>
              <a:rPr lang="en-US" dirty="0"/>
              <a:t>Trade papers with a partner</a:t>
            </a:r>
          </a:p>
          <a:p>
            <a:pPr lvl="1"/>
            <a:r>
              <a:rPr lang="en-US" dirty="0"/>
              <a:t>Star the hook</a:t>
            </a:r>
          </a:p>
          <a:p>
            <a:pPr lvl="1"/>
            <a:r>
              <a:rPr lang="en-US" dirty="0"/>
              <a:t>Underline the introduction of the topic</a:t>
            </a:r>
          </a:p>
          <a:p>
            <a:pPr lvl="1"/>
            <a:r>
              <a:rPr lang="en-US" dirty="0"/>
              <a:t>Box the thesis statement</a:t>
            </a:r>
          </a:p>
          <a:p>
            <a:pPr lvl="1"/>
            <a:r>
              <a:rPr lang="en-US" dirty="0"/>
              <a:t>Write a glow: what they did well</a:t>
            </a:r>
          </a:p>
          <a:p>
            <a:pPr lvl="1"/>
            <a:r>
              <a:rPr lang="en-US" dirty="0"/>
              <a:t>Write a grow: what they can still improve</a:t>
            </a:r>
          </a:p>
          <a:p>
            <a:r>
              <a:rPr lang="en-US" dirty="0"/>
              <a:t>Turn in paper with your name on it for a grade</a:t>
            </a:r>
          </a:p>
          <a:p>
            <a:pPr lvl="1"/>
            <a:endParaRPr lang="en-US" dirty="0"/>
          </a:p>
        </p:txBody>
      </p:sp>
    </p:spTree>
    <p:extLst>
      <p:ext uri="{BB962C8B-B14F-4D97-AF65-F5344CB8AC3E}">
        <p14:creationId xmlns:p14="http://schemas.microsoft.com/office/powerpoint/2010/main" val="13770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126574922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686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381DA-3F7B-494C-9395-8A3DD63F2664}"/>
              </a:ext>
            </a:extLst>
          </p:cNvPr>
          <p:cNvSpPr>
            <a:spLocks noGrp="1"/>
          </p:cNvSpPr>
          <p:nvPr>
            <p:ph type="title"/>
          </p:nvPr>
        </p:nvSpPr>
        <p:spPr/>
        <p:txBody>
          <a:bodyPr/>
          <a:lstStyle/>
          <a:p>
            <a:r>
              <a:rPr lang="en-US" dirty="0"/>
              <a:t>Hook: Grabbing your reader’s attention</a:t>
            </a:r>
          </a:p>
        </p:txBody>
      </p:sp>
      <p:sp>
        <p:nvSpPr>
          <p:cNvPr id="3" name="Content Placeholder 2">
            <a:extLst>
              <a:ext uri="{FF2B5EF4-FFF2-40B4-BE49-F238E27FC236}">
                <a16:creationId xmlns:a16="http://schemas.microsoft.com/office/drawing/2014/main" id="{6EA7995A-7C77-4258-AD4D-7C26D308738F}"/>
              </a:ext>
            </a:extLst>
          </p:cNvPr>
          <p:cNvSpPr>
            <a:spLocks noGrp="1"/>
          </p:cNvSpPr>
          <p:nvPr>
            <p:ph idx="1"/>
          </p:nvPr>
        </p:nvSpPr>
        <p:spPr>
          <a:xfrm>
            <a:off x="1451579" y="1853754"/>
            <a:ext cx="9603275" cy="4199727"/>
          </a:xfrm>
        </p:spPr>
        <p:txBody>
          <a:bodyPr>
            <a:normAutofit/>
          </a:bodyPr>
          <a:lstStyle/>
          <a:p>
            <a:r>
              <a:rPr lang="en-US" dirty="0"/>
              <a:t>Anecdote: a short story or personal experience (only a few sentences long)</a:t>
            </a:r>
          </a:p>
          <a:p>
            <a:pPr marL="0" indent="0">
              <a:buNone/>
            </a:pPr>
            <a:endParaRPr lang="en-US" dirty="0"/>
          </a:p>
          <a:p>
            <a:r>
              <a:rPr lang="en-US" dirty="0"/>
              <a:t>Interesting Fact: something about the topic you already know or something from one of the texts (if you use it as a hook, you cannot use it as a detail in a body paragraph)</a:t>
            </a:r>
          </a:p>
          <a:p>
            <a:pPr marL="0" indent="0">
              <a:buNone/>
            </a:pPr>
            <a:endParaRPr lang="en-US" dirty="0"/>
          </a:p>
          <a:p>
            <a:r>
              <a:rPr lang="en-US" dirty="0"/>
              <a:t>Rhetorical Question: A question designed to get the reader thinking about your topic</a:t>
            </a:r>
          </a:p>
        </p:txBody>
      </p:sp>
    </p:spTree>
    <p:extLst>
      <p:ext uri="{BB962C8B-B14F-4D97-AF65-F5344CB8AC3E}">
        <p14:creationId xmlns:p14="http://schemas.microsoft.com/office/powerpoint/2010/main" val="177362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381DA-3F7B-494C-9395-8A3DD63F2664}"/>
              </a:ext>
            </a:extLst>
          </p:cNvPr>
          <p:cNvSpPr>
            <a:spLocks noGrp="1"/>
          </p:cNvSpPr>
          <p:nvPr>
            <p:ph type="title"/>
          </p:nvPr>
        </p:nvSpPr>
        <p:spPr/>
        <p:txBody>
          <a:bodyPr/>
          <a:lstStyle/>
          <a:p>
            <a:r>
              <a:rPr lang="en-US" dirty="0"/>
              <a:t>Hook: Grabbing your reader’s attention</a:t>
            </a:r>
          </a:p>
        </p:txBody>
      </p:sp>
      <p:sp>
        <p:nvSpPr>
          <p:cNvPr id="3" name="Content Placeholder 2">
            <a:extLst>
              <a:ext uri="{FF2B5EF4-FFF2-40B4-BE49-F238E27FC236}">
                <a16:creationId xmlns:a16="http://schemas.microsoft.com/office/drawing/2014/main" id="{6EA7995A-7C77-4258-AD4D-7C26D308738F}"/>
              </a:ext>
            </a:extLst>
          </p:cNvPr>
          <p:cNvSpPr>
            <a:spLocks noGrp="1"/>
          </p:cNvSpPr>
          <p:nvPr>
            <p:ph idx="1"/>
          </p:nvPr>
        </p:nvSpPr>
        <p:spPr>
          <a:xfrm>
            <a:off x="1451579" y="1853754"/>
            <a:ext cx="9603275" cy="4199727"/>
          </a:xfrm>
        </p:spPr>
        <p:txBody>
          <a:bodyPr>
            <a:normAutofit fontScale="92500" lnSpcReduction="20000"/>
          </a:bodyPr>
          <a:lstStyle/>
          <a:p>
            <a:r>
              <a:rPr lang="en-US" dirty="0"/>
              <a:t>Anecdote: a short story or personal experience (only a few sentences long)</a:t>
            </a:r>
          </a:p>
          <a:p>
            <a:pPr lvl="1"/>
            <a:r>
              <a:rPr lang="en-US" dirty="0"/>
              <a:t>Snow! White fluffy flakes that fall from the sky and are the dream of every school kid longing for a snow day.  When I was in 3</a:t>
            </a:r>
            <a:r>
              <a:rPr lang="en-US" baseline="30000" dirty="0"/>
              <a:t>rd</a:t>
            </a:r>
            <a:r>
              <a:rPr lang="en-US" dirty="0"/>
              <a:t> grade, there was a blizzard and there was so much snow that everything was completely covered in white.  The usual splashes of color were gone, replaced by giant lumps of white things where bushes and cars should be.  That all white scenery is familiar to most penguins.  A majority of the world’s 17 penguin species live in the snow covered Antarctica.</a:t>
            </a:r>
          </a:p>
          <a:p>
            <a:r>
              <a:rPr lang="en-US" dirty="0"/>
              <a:t>Interesting Fact: something about the topic you already know or something from one of the texts (if you use it as a hook, you cannot use it as a detail in a body paragraph)</a:t>
            </a:r>
          </a:p>
          <a:p>
            <a:pPr lvl="1"/>
            <a:r>
              <a:rPr lang="en-US" dirty="0"/>
              <a:t>There are 17 different species of penguins in the world and all live in the Southern hemisphere.</a:t>
            </a:r>
          </a:p>
          <a:p>
            <a:r>
              <a:rPr lang="en-US" dirty="0"/>
              <a:t>Rhetorical Question: A question designed to get the reader thinking about your topic</a:t>
            </a:r>
          </a:p>
          <a:p>
            <a:pPr lvl="1"/>
            <a:r>
              <a:rPr lang="en-US" dirty="0"/>
              <a:t>When you think of a black and white animal, what do you picture? Zebra? Panda? Well, those are not the only black and white animals around.  There are 17 species of penguins in the world, most of which are strictly black and white. </a:t>
            </a:r>
          </a:p>
        </p:txBody>
      </p:sp>
    </p:spTree>
    <p:extLst>
      <p:ext uri="{BB962C8B-B14F-4D97-AF65-F5344CB8AC3E}">
        <p14:creationId xmlns:p14="http://schemas.microsoft.com/office/powerpoint/2010/main" val="13360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a:t>Friday February 28th</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560733"/>
          </a:xfrm>
        </p:spPr>
        <p:txBody>
          <a:bodyPr vert="horz" lIns="91440" tIns="45720" rIns="91440" bIns="45720" rtlCol="0">
            <a:normAutofit fontScale="92500" lnSpcReduction="20000"/>
          </a:bodyPr>
          <a:lstStyle/>
          <a:p>
            <a:pPr marL="0" indent="0">
              <a:lnSpc>
                <a:spcPct val="90000"/>
              </a:lnSpc>
              <a:buNone/>
            </a:pPr>
            <a:r>
              <a:rPr lang="en-US" b="1" dirty="0"/>
              <a:t>Opening</a:t>
            </a:r>
          </a:p>
          <a:p>
            <a:pPr>
              <a:lnSpc>
                <a:spcPct val="90000"/>
              </a:lnSpc>
            </a:pPr>
            <a:r>
              <a:rPr lang="en-US" dirty="0"/>
              <a:t>Hook Review</a:t>
            </a:r>
          </a:p>
          <a:p>
            <a:pPr marL="0" indent="0">
              <a:lnSpc>
                <a:spcPct val="90000"/>
              </a:lnSpc>
              <a:buNone/>
            </a:pPr>
            <a:r>
              <a:rPr lang="en-US" b="1" dirty="0"/>
              <a:t>Work Session</a:t>
            </a:r>
            <a:endParaRPr lang="en-US" dirty="0"/>
          </a:p>
          <a:p>
            <a:pPr>
              <a:lnSpc>
                <a:spcPct val="90000"/>
              </a:lnSpc>
            </a:pPr>
            <a:r>
              <a:rPr lang="en-US" dirty="0"/>
              <a:t>Read the paired passages</a:t>
            </a:r>
          </a:p>
          <a:p>
            <a:pPr>
              <a:lnSpc>
                <a:spcPct val="90000"/>
              </a:lnSpc>
            </a:pPr>
            <a:r>
              <a:rPr lang="en-US" dirty="0"/>
              <a:t>Craft a hook for essay</a:t>
            </a:r>
          </a:p>
          <a:p>
            <a:pPr>
              <a:lnSpc>
                <a:spcPct val="90000"/>
              </a:lnSpc>
            </a:pPr>
            <a:r>
              <a:rPr lang="en-US" dirty="0"/>
              <a:t>Review Thesis Statements</a:t>
            </a:r>
          </a:p>
          <a:p>
            <a:pPr>
              <a:lnSpc>
                <a:spcPct val="90000"/>
              </a:lnSpc>
            </a:pPr>
            <a:r>
              <a:rPr lang="en-US" dirty="0"/>
              <a:t>Compose your introductory paragraph</a:t>
            </a:r>
          </a:p>
          <a:p>
            <a:pPr marL="0" indent="0">
              <a:lnSpc>
                <a:spcPct val="90000"/>
              </a:lnSpc>
              <a:buNone/>
            </a:pPr>
            <a:r>
              <a:rPr lang="en-US" b="1" dirty="0"/>
              <a:t>Closing</a:t>
            </a:r>
          </a:p>
          <a:p>
            <a:pPr>
              <a:lnSpc>
                <a:spcPct val="90000"/>
              </a:lnSpc>
            </a:pPr>
            <a:r>
              <a:rPr lang="en-US" dirty="0"/>
              <a:t>Peer analysis of HIT introductory paragraphs</a:t>
            </a:r>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92500" lnSpcReduction="2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can compose an effective introduction paragraph using the HIT method.    </a:t>
            </a:r>
          </a:p>
          <a:p>
            <a:pPr marL="0" indent="0">
              <a:buNone/>
            </a:pPr>
            <a:r>
              <a:rPr lang="en-US" b="1" dirty="0"/>
              <a:t>Essential Question</a:t>
            </a:r>
          </a:p>
          <a:p>
            <a:pPr marL="0" indent="0">
              <a:buNone/>
            </a:pPr>
            <a:r>
              <a:rPr lang="en-US" dirty="0"/>
              <a:t>How do I write an effective introductory paragraph?</a:t>
            </a:r>
          </a:p>
        </p:txBody>
      </p:sp>
    </p:spTree>
    <p:extLst>
      <p:ext uri="{BB962C8B-B14F-4D97-AF65-F5344CB8AC3E}">
        <p14:creationId xmlns:p14="http://schemas.microsoft.com/office/powerpoint/2010/main" val="392430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1177-A378-46D4-B35C-0261C74D870F}"/>
              </a:ext>
            </a:extLst>
          </p:cNvPr>
          <p:cNvSpPr>
            <a:spLocks noGrp="1"/>
          </p:cNvSpPr>
          <p:nvPr>
            <p:ph type="title"/>
          </p:nvPr>
        </p:nvSpPr>
        <p:spPr/>
        <p:txBody>
          <a:bodyPr>
            <a:normAutofit/>
          </a:bodyPr>
          <a:lstStyle/>
          <a:p>
            <a:r>
              <a:rPr lang="en-US" dirty="0">
                <a:sym typeface="Wingdings" panose="05000000000000000000" pitchFamily="2" charset="2"/>
              </a:rPr>
              <a:t>Popcorn read: 10 minutes</a:t>
            </a:r>
            <a:endParaRPr lang="en-US" dirty="0"/>
          </a:p>
        </p:txBody>
      </p:sp>
      <p:sp>
        <p:nvSpPr>
          <p:cNvPr id="3" name="Content Placeholder 2">
            <a:extLst>
              <a:ext uri="{FF2B5EF4-FFF2-40B4-BE49-F238E27FC236}">
                <a16:creationId xmlns:a16="http://schemas.microsoft.com/office/drawing/2014/main" id="{798FE37D-6038-4D98-A159-688B13D058B8}"/>
              </a:ext>
            </a:extLst>
          </p:cNvPr>
          <p:cNvSpPr>
            <a:spLocks noGrp="1"/>
          </p:cNvSpPr>
          <p:nvPr>
            <p:ph sz="half" idx="1"/>
          </p:nvPr>
        </p:nvSpPr>
        <p:spPr>
          <a:xfrm>
            <a:off x="371475" y="2286000"/>
            <a:ext cx="5407532" cy="4023360"/>
          </a:xfrm>
        </p:spPr>
        <p:txBody>
          <a:bodyPr>
            <a:normAutofit/>
          </a:bodyPr>
          <a:lstStyle/>
          <a:p>
            <a:pPr marL="0" indent="0">
              <a:buNone/>
            </a:pPr>
            <a:r>
              <a:rPr lang="en-US" sz="2800" dirty="0"/>
              <a:t>Remember…</a:t>
            </a:r>
          </a:p>
          <a:p>
            <a:r>
              <a:rPr lang="en-US" dirty="0"/>
              <a:t>Look at the prompt before you read so you know what to look for as you read.</a:t>
            </a:r>
          </a:p>
          <a:p>
            <a:r>
              <a:rPr lang="en-US" dirty="0"/>
              <a:t>Read along silently as we read aloud.</a:t>
            </a:r>
          </a:p>
          <a:p>
            <a:r>
              <a:rPr lang="en-US" dirty="0"/>
              <a:t>Annotate as you read.</a:t>
            </a:r>
          </a:p>
          <a:p>
            <a:r>
              <a:rPr lang="en-US" dirty="0"/>
              <a:t>Think about what kind of hook you might want to use for your essay.</a:t>
            </a:r>
          </a:p>
        </p:txBody>
      </p:sp>
      <p:pic>
        <p:nvPicPr>
          <p:cNvPr id="6" name="Content Placeholder 5">
            <a:extLst>
              <a:ext uri="{FF2B5EF4-FFF2-40B4-BE49-F238E27FC236}">
                <a16:creationId xmlns:a16="http://schemas.microsoft.com/office/drawing/2014/main" id="{650F6627-D001-483C-A9A6-4307B1D49E6F}"/>
              </a:ext>
            </a:extLst>
          </p:cNvPr>
          <p:cNvPicPr>
            <a:picLocks noGrp="1" noChangeAspect="1"/>
          </p:cNvPicPr>
          <p:nvPr>
            <p:ph sz="half" idx="2"/>
          </p:nvPr>
        </p:nvPicPr>
        <p:blipFill>
          <a:blip r:embed="rId2"/>
          <a:stretch>
            <a:fillRect/>
          </a:stretch>
        </p:blipFill>
        <p:spPr>
          <a:xfrm>
            <a:off x="5989638" y="2695075"/>
            <a:ext cx="4754562" cy="3204574"/>
          </a:xfrm>
        </p:spPr>
      </p:pic>
    </p:spTree>
    <p:extLst>
      <p:ext uri="{BB962C8B-B14F-4D97-AF65-F5344CB8AC3E}">
        <p14:creationId xmlns:p14="http://schemas.microsoft.com/office/powerpoint/2010/main" val="235992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C0E2D4-9C65-43C6-9DF9-FD0F5DE3526F}"/>
              </a:ext>
            </a:extLst>
          </p:cNvPr>
          <p:cNvSpPr>
            <a:spLocks noGrp="1"/>
          </p:cNvSpPr>
          <p:nvPr>
            <p:ph type="title"/>
          </p:nvPr>
        </p:nvSpPr>
        <p:spPr/>
        <p:txBody>
          <a:bodyPr/>
          <a:lstStyle/>
          <a:p>
            <a:r>
              <a:rPr lang="en-US" dirty="0"/>
              <a:t>Write your essay hook: 5 minutes</a:t>
            </a:r>
          </a:p>
        </p:txBody>
      </p:sp>
      <p:sp>
        <p:nvSpPr>
          <p:cNvPr id="6" name="Content Placeholder 5">
            <a:extLst>
              <a:ext uri="{FF2B5EF4-FFF2-40B4-BE49-F238E27FC236}">
                <a16:creationId xmlns:a16="http://schemas.microsoft.com/office/drawing/2014/main" id="{C274F366-F557-4AF2-8459-894EBC24E503}"/>
              </a:ext>
            </a:extLst>
          </p:cNvPr>
          <p:cNvSpPr>
            <a:spLocks noGrp="1"/>
          </p:cNvSpPr>
          <p:nvPr>
            <p:ph idx="1"/>
          </p:nvPr>
        </p:nvSpPr>
        <p:spPr/>
        <p:txBody>
          <a:bodyPr>
            <a:normAutofit/>
          </a:bodyPr>
          <a:lstStyle/>
          <a:p>
            <a:pPr marL="0" indent="0">
              <a:buNone/>
            </a:pPr>
            <a:r>
              <a:rPr lang="en-US" dirty="0"/>
              <a:t>Use one of these strategies—if you want to use a different type of hook, speak one on one with Mrs. Hayes</a:t>
            </a:r>
          </a:p>
          <a:p>
            <a:r>
              <a:rPr lang="en-US" dirty="0"/>
              <a:t>Anecdote: a short story or personal experience (only a few sentences long)</a:t>
            </a:r>
          </a:p>
          <a:p>
            <a:r>
              <a:rPr lang="en-US" dirty="0"/>
              <a:t>Interesting Fact: something about the topic you already know or something from one of the texts (if you use it as a hook, you cannot use it as a detail in a body paragraph)</a:t>
            </a:r>
          </a:p>
          <a:p>
            <a:r>
              <a:rPr lang="en-US" dirty="0"/>
              <a:t>Rhetorical Question: A question designed to get the reader thinking about your topic</a:t>
            </a:r>
          </a:p>
        </p:txBody>
      </p:sp>
    </p:spTree>
    <p:extLst>
      <p:ext uri="{BB962C8B-B14F-4D97-AF65-F5344CB8AC3E}">
        <p14:creationId xmlns:p14="http://schemas.microsoft.com/office/powerpoint/2010/main" val="218269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7887-AE03-497E-B1E3-DC1FA21E33EC}"/>
              </a:ext>
            </a:extLst>
          </p:cNvPr>
          <p:cNvSpPr>
            <a:spLocks noGrp="1"/>
          </p:cNvSpPr>
          <p:nvPr>
            <p:ph type="title"/>
          </p:nvPr>
        </p:nvSpPr>
        <p:spPr/>
        <p:txBody>
          <a:bodyPr/>
          <a:lstStyle/>
          <a:p>
            <a:r>
              <a:rPr lang="en-US" dirty="0"/>
              <a:t>Review Thesis Statements: 2 minutes</a:t>
            </a:r>
          </a:p>
        </p:txBody>
      </p:sp>
      <p:sp>
        <p:nvSpPr>
          <p:cNvPr id="3" name="Content Placeholder 2">
            <a:extLst>
              <a:ext uri="{FF2B5EF4-FFF2-40B4-BE49-F238E27FC236}">
                <a16:creationId xmlns:a16="http://schemas.microsoft.com/office/drawing/2014/main" id="{05AAED46-D9B5-47C2-9F83-0A1550AB97C5}"/>
              </a:ext>
            </a:extLst>
          </p:cNvPr>
          <p:cNvSpPr>
            <a:spLocks noGrp="1"/>
          </p:cNvSpPr>
          <p:nvPr>
            <p:ph idx="1"/>
          </p:nvPr>
        </p:nvSpPr>
        <p:spPr/>
        <p:txBody>
          <a:bodyPr>
            <a:normAutofit/>
          </a:bodyPr>
          <a:lstStyle/>
          <a:p>
            <a:r>
              <a:rPr lang="en-US" sz="2400" dirty="0"/>
              <a:t>Check your thesis statement from yesterday and make sure that you are still happy with it after reading the passages and crafting a hook.</a:t>
            </a:r>
          </a:p>
          <a:p>
            <a:r>
              <a:rPr lang="en-US" sz="2400" dirty="0"/>
              <a:t>Remember that it is okay (and encouraged) to make any changes you need to your thesis statement to strengthen it.</a:t>
            </a:r>
          </a:p>
        </p:txBody>
      </p:sp>
    </p:spTree>
    <p:extLst>
      <p:ext uri="{BB962C8B-B14F-4D97-AF65-F5344CB8AC3E}">
        <p14:creationId xmlns:p14="http://schemas.microsoft.com/office/powerpoint/2010/main" val="257212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FA69-C4D1-4B90-A5B7-BD7A1B681074}"/>
              </a:ext>
            </a:extLst>
          </p:cNvPr>
          <p:cNvSpPr>
            <a:spLocks noGrp="1"/>
          </p:cNvSpPr>
          <p:nvPr>
            <p:ph type="title"/>
          </p:nvPr>
        </p:nvSpPr>
        <p:spPr/>
        <p:txBody>
          <a:bodyPr/>
          <a:lstStyle/>
          <a:p>
            <a:r>
              <a:rPr lang="en-US" dirty="0"/>
              <a:t>Introduction Acronym</a:t>
            </a:r>
          </a:p>
        </p:txBody>
      </p:sp>
      <p:sp>
        <p:nvSpPr>
          <p:cNvPr id="3" name="Content Placeholder 2">
            <a:extLst>
              <a:ext uri="{FF2B5EF4-FFF2-40B4-BE49-F238E27FC236}">
                <a16:creationId xmlns:a16="http://schemas.microsoft.com/office/drawing/2014/main" id="{F8770C3E-229F-4F7E-BD07-AB46FE7DE707}"/>
              </a:ext>
            </a:extLst>
          </p:cNvPr>
          <p:cNvSpPr>
            <a:spLocks noGrp="1"/>
          </p:cNvSpPr>
          <p:nvPr>
            <p:ph idx="1"/>
          </p:nvPr>
        </p:nvSpPr>
        <p:spPr/>
        <p:txBody>
          <a:bodyPr>
            <a:normAutofit/>
          </a:bodyPr>
          <a:lstStyle/>
          <a:p>
            <a:pPr marL="0" indent="0">
              <a:buNone/>
            </a:pPr>
            <a:r>
              <a:rPr lang="en-US" sz="2800" dirty="0"/>
              <a:t>Make it a </a:t>
            </a:r>
            <a:r>
              <a:rPr lang="en-US" sz="2800" b="1" dirty="0"/>
              <a:t>HIT</a:t>
            </a:r>
          </a:p>
          <a:p>
            <a:r>
              <a:rPr lang="en-US" sz="2800" dirty="0"/>
              <a:t>Hook: Grab your reader’s attention</a:t>
            </a:r>
          </a:p>
          <a:p>
            <a:r>
              <a:rPr lang="en-US" sz="2800" dirty="0"/>
              <a:t>Introduce Topic: Preview the general topic of your essay</a:t>
            </a:r>
          </a:p>
          <a:p>
            <a:r>
              <a:rPr lang="en-US" sz="2800" dirty="0"/>
              <a:t>Thesis: State your claim (what you will be explaining in your informational essay)</a:t>
            </a:r>
          </a:p>
        </p:txBody>
      </p:sp>
    </p:spTree>
    <p:extLst>
      <p:ext uri="{BB962C8B-B14F-4D97-AF65-F5344CB8AC3E}">
        <p14:creationId xmlns:p14="http://schemas.microsoft.com/office/powerpoint/2010/main" val="35808152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27D95BAED7E64487CC5F900FDE0030" ma:contentTypeVersion="7" ma:contentTypeDescription="Create a new document." ma:contentTypeScope="" ma:versionID="57c259eddf9476dc2662974d8d3513be">
  <xsd:schema xmlns:xsd="http://www.w3.org/2001/XMLSchema" xmlns:xs="http://www.w3.org/2001/XMLSchema" xmlns:p="http://schemas.microsoft.com/office/2006/metadata/properties" xmlns:ns3="faf0ac4e-d7de-41bf-b2a1-8bfdd2e52392" xmlns:ns4="3b7a50ec-b169-456e-9832-f8ce23ebddd3" targetNamespace="http://schemas.microsoft.com/office/2006/metadata/properties" ma:root="true" ma:fieldsID="8b1b4c9f37af80e19f8b51cf7334af25" ns3:_="" ns4:_="">
    <xsd:import namespace="faf0ac4e-d7de-41bf-b2a1-8bfdd2e52392"/>
    <xsd:import namespace="3b7a50ec-b169-456e-9832-f8ce23ebddd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f0ac4e-d7de-41bf-b2a1-8bfdd2e523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7a50ec-b169-456e-9832-f8ce23ebdd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67A855-7623-463B-A230-11CBF04AF0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f0ac4e-d7de-41bf-b2a1-8bfdd2e52392"/>
    <ds:schemaRef ds:uri="3b7a50ec-b169-456e-9832-f8ce23ebd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EDA3C4-B0F1-4590-B245-87F4F90BB42A}">
  <ds:schemaRefs>
    <ds:schemaRef ds:uri="http://schemas.microsoft.com/sharepoint/v3/contenttype/forms"/>
  </ds:schemaRefs>
</ds:datastoreItem>
</file>

<file path=customXml/itemProps3.xml><?xml version="1.0" encoding="utf-8"?>
<ds:datastoreItem xmlns:ds="http://schemas.openxmlformats.org/officeDocument/2006/customXml" ds:itemID="{9B2911CB-D07A-4C2F-9624-AF3CB111E7B7}">
  <ds:schemaRefs>
    <ds:schemaRef ds:uri="http://purl.org/dc/elements/1.1/"/>
    <ds:schemaRef ds:uri="http://purl.org/dc/dcmitype/"/>
    <ds:schemaRef ds:uri="http://schemas.microsoft.com/office/2006/documentManagement/types"/>
    <ds:schemaRef ds:uri="http://www.w3.org/XML/1998/namespace"/>
    <ds:schemaRef ds:uri="faf0ac4e-d7de-41bf-b2a1-8bfdd2e52392"/>
    <ds:schemaRef ds:uri="http://purl.org/dc/terms/"/>
    <ds:schemaRef ds:uri="http://schemas.microsoft.com/office/2006/metadata/properties"/>
    <ds:schemaRef ds:uri="http://schemas.microsoft.com/office/infopath/2007/PartnerControls"/>
    <ds:schemaRef ds:uri="http://schemas.openxmlformats.org/package/2006/metadata/core-properties"/>
    <ds:schemaRef ds:uri="3b7a50ec-b169-456e-9832-f8ce23ebddd3"/>
  </ds:schemaRefs>
</ds:datastoreItem>
</file>

<file path=docProps/app.xml><?xml version="1.0" encoding="utf-8"?>
<Properties xmlns="http://schemas.openxmlformats.org/officeDocument/2006/extended-properties" xmlns:vt="http://schemas.openxmlformats.org/officeDocument/2006/docPropsVTypes">
  <Template>Gallery</Template>
  <TotalTime>718</TotalTime>
  <Words>755</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Wingdings</vt:lpstr>
      <vt:lpstr>Gallery</vt:lpstr>
      <vt:lpstr>Informational/ Explanatory Essay: Introduction</vt:lpstr>
      <vt:lpstr>As You Enter Today</vt:lpstr>
      <vt:lpstr>Hook: Grabbing your reader’s attention</vt:lpstr>
      <vt:lpstr>Hook: Grabbing your reader’s attention</vt:lpstr>
      <vt:lpstr>Friday February 28th</vt:lpstr>
      <vt:lpstr>Popcorn read: 10 minutes</vt:lpstr>
      <vt:lpstr>Write your essay hook: 5 minutes</vt:lpstr>
      <vt:lpstr>Review Thesis Statements: 2 minutes</vt:lpstr>
      <vt:lpstr>Introduction Acronym</vt:lpstr>
      <vt:lpstr>Sample Intro Paragraph:</vt:lpstr>
      <vt:lpstr>Sample Intro Paragraph: Hook, Introduce topic, Thesis</vt:lpstr>
      <vt:lpstr>Introduction Paragraph: Your Turn</vt:lpstr>
      <vt:lpstr>Closing: 5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Explanatory Essay: Thesis Statement</dc:title>
  <dc:creator>Jamie Hayes</dc:creator>
  <cp:lastModifiedBy>Jamie Hayes</cp:lastModifiedBy>
  <cp:revision>16</cp:revision>
  <dcterms:created xsi:type="dcterms:W3CDTF">2020-02-26T10:23:05Z</dcterms:created>
  <dcterms:modified xsi:type="dcterms:W3CDTF">2020-02-28T22:55:26Z</dcterms:modified>
</cp:coreProperties>
</file>