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9" r:id="rId4"/>
  </p:sldMasterIdLst>
  <p:notesMasterIdLst>
    <p:notesMasterId r:id="rId34"/>
  </p:notesMasterIdLst>
  <p:sldIdLst>
    <p:sldId id="256" r:id="rId5"/>
    <p:sldId id="265" r:id="rId6"/>
    <p:sldId id="280" r:id="rId7"/>
    <p:sldId id="263" r:id="rId8"/>
    <p:sldId id="279" r:id="rId9"/>
    <p:sldId id="282" r:id="rId10"/>
    <p:sldId id="273" r:id="rId11"/>
    <p:sldId id="274" r:id="rId12"/>
    <p:sldId id="275" r:id="rId13"/>
    <p:sldId id="281" r:id="rId14"/>
    <p:sldId id="277" r:id="rId15"/>
    <p:sldId id="278" r:id="rId16"/>
    <p:sldId id="283" r:id="rId17"/>
    <p:sldId id="284" r:id="rId18"/>
    <p:sldId id="299" r:id="rId19"/>
    <p:sldId id="286" r:id="rId20"/>
    <p:sldId id="287" r:id="rId21"/>
    <p:sldId id="288" r:id="rId22"/>
    <p:sldId id="289" r:id="rId23"/>
    <p:sldId id="290" r:id="rId24"/>
    <p:sldId id="291" r:id="rId25"/>
    <p:sldId id="292" r:id="rId26"/>
    <p:sldId id="293" r:id="rId27"/>
    <p:sldId id="294" r:id="rId28"/>
    <p:sldId id="295" r:id="rId29"/>
    <p:sldId id="296" r:id="rId30"/>
    <p:sldId id="298" r:id="rId31"/>
    <p:sldId id="300" r:id="rId32"/>
    <p:sldId id="301"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0EBCCA-CC76-488E-A195-AF438301217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5A5AFEB9-6235-4F76-A65A-1FA9A6CB4166}">
      <dgm:prSet/>
      <dgm:spPr/>
      <dgm:t>
        <a:bodyPr/>
        <a:lstStyle/>
        <a:p>
          <a:r>
            <a:rPr lang="en-US" dirty="0"/>
            <a:t>Choose your seat wisely </a:t>
          </a:r>
          <a:r>
            <a:rPr lang="en-US" dirty="0">
              <a:sym typeface="Wingdings" panose="05000000000000000000" pitchFamily="2" charset="2"/>
            </a:rPr>
            <a:t></a:t>
          </a:r>
          <a:endParaRPr lang="en-US" dirty="0"/>
        </a:p>
      </dgm:t>
    </dgm:pt>
    <dgm:pt modelId="{07E376D1-EDF0-4CF5-BDFE-C702CB2512E4}" type="parTrans" cxnId="{EBC93DAA-EBD8-435B-B3F8-CFA1E9A5114F}">
      <dgm:prSet/>
      <dgm:spPr/>
      <dgm:t>
        <a:bodyPr/>
        <a:lstStyle/>
        <a:p>
          <a:endParaRPr lang="en-US"/>
        </a:p>
      </dgm:t>
    </dgm:pt>
    <dgm:pt modelId="{FDCB69D7-9539-4298-95C2-CAB3FA7C7840}" type="sibTrans" cxnId="{EBC93DAA-EBD8-435B-B3F8-CFA1E9A5114F}">
      <dgm:prSet/>
      <dgm:spPr/>
      <dgm:t>
        <a:bodyPr/>
        <a:lstStyle/>
        <a:p>
          <a:endParaRPr lang="en-US"/>
        </a:p>
      </dgm:t>
    </dgm:pt>
    <dgm:pt modelId="{EA4A6B39-26E3-4ECB-A634-0BE063EB9827}">
      <dgm:prSet/>
      <dgm:spPr/>
      <dgm:t>
        <a:bodyPr/>
        <a:lstStyle/>
        <a:p>
          <a:r>
            <a:rPr lang="en-US" dirty="0"/>
            <a:t>Pick up a writing folder</a:t>
          </a:r>
        </a:p>
      </dgm:t>
    </dgm:pt>
    <dgm:pt modelId="{936F1094-9156-4281-BA9D-A2DA51A7946B}" type="parTrans" cxnId="{8CDD9C85-E89D-4F4E-B58B-CA2B46C9D137}">
      <dgm:prSet/>
      <dgm:spPr/>
      <dgm:t>
        <a:bodyPr/>
        <a:lstStyle/>
        <a:p>
          <a:endParaRPr lang="en-US"/>
        </a:p>
      </dgm:t>
    </dgm:pt>
    <dgm:pt modelId="{60480ED9-387D-4662-8420-C366D8B2388B}" type="sibTrans" cxnId="{8CDD9C85-E89D-4F4E-B58B-CA2B46C9D137}">
      <dgm:prSet/>
      <dgm:spPr/>
      <dgm:t>
        <a:bodyPr/>
        <a:lstStyle/>
        <a:p>
          <a:endParaRPr lang="en-US"/>
        </a:p>
      </dgm:t>
    </dgm:pt>
    <dgm:pt modelId="{E81EC265-FB36-45F9-AA15-E51794558574}">
      <dgm:prSet/>
      <dgm:spPr/>
      <dgm:t>
        <a:bodyPr/>
        <a:lstStyle/>
        <a:p>
          <a:r>
            <a:rPr lang="en-US" dirty="0"/>
            <a:t>Write your name: first last</a:t>
          </a:r>
        </a:p>
        <a:p>
          <a:r>
            <a:rPr lang="en-US" dirty="0"/>
            <a:t>Ex: Ima </a:t>
          </a:r>
          <a:r>
            <a:rPr lang="en-US" dirty="0" err="1"/>
            <a:t>Dogood</a:t>
          </a:r>
          <a:endParaRPr lang="en-US" dirty="0"/>
        </a:p>
      </dgm:t>
    </dgm:pt>
    <dgm:pt modelId="{DA641832-223A-44ED-B0BB-6C4A00F376B7}" type="parTrans" cxnId="{42ABF21F-D103-49A0-ABF0-E892F1FC4433}">
      <dgm:prSet/>
      <dgm:spPr/>
      <dgm:t>
        <a:bodyPr/>
        <a:lstStyle/>
        <a:p>
          <a:endParaRPr lang="en-US"/>
        </a:p>
      </dgm:t>
    </dgm:pt>
    <dgm:pt modelId="{3A6FCCD5-4588-494E-92FD-B49D3DD1491C}" type="sibTrans" cxnId="{42ABF21F-D103-49A0-ABF0-E892F1FC4433}">
      <dgm:prSet/>
      <dgm:spPr/>
      <dgm:t>
        <a:bodyPr/>
        <a:lstStyle/>
        <a:p>
          <a:endParaRPr lang="en-US"/>
        </a:p>
      </dgm:t>
    </dgm:pt>
    <dgm:pt modelId="{C5C2F5A5-CB9E-42A7-9127-1672E7C25472}" type="pres">
      <dgm:prSet presAssocID="{600EBCCA-CC76-488E-A195-AF438301217B}" presName="linear" presStyleCnt="0">
        <dgm:presLayoutVars>
          <dgm:animLvl val="lvl"/>
          <dgm:resizeHandles val="exact"/>
        </dgm:presLayoutVars>
      </dgm:prSet>
      <dgm:spPr/>
    </dgm:pt>
    <dgm:pt modelId="{CCAB0A79-30E7-4560-9204-C35BBCF26683}" type="pres">
      <dgm:prSet presAssocID="{5A5AFEB9-6235-4F76-A65A-1FA9A6CB4166}" presName="parentText" presStyleLbl="node1" presStyleIdx="0" presStyleCnt="3">
        <dgm:presLayoutVars>
          <dgm:chMax val="0"/>
          <dgm:bulletEnabled val="1"/>
        </dgm:presLayoutVars>
      </dgm:prSet>
      <dgm:spPr/>
    </dgm:pt>
    <dgm:pt modelId="{21A3AE1C-FC33-4CE0-BB0D-F12D604C1BC9}" type="pres">
      <dgm:prSet presAssocID="{FDCB69D7-9539-4298-95C2-CAB3FA7C7840}" presName="spacer" presStyleCnt="0"/>
      <dgm:spPr/>
    </dgm:pt>
    <dgm:pt modelId="{042054D8-99CB-4905-A05B-DB7C8EE60BEE}" type="pres">
      <dgm:prSet presAssocID="{EA4A6B39-26E3-4ECB-A634-0BE063EB9827}" presName="parentText" presStyleLbl="node1" presStyleIdx="1" presStyleCnt="3" custLinFactNeighborX="1379" custLinFactNeighborY="-5163">
        <dgm:presLayoutVars>
          <dgm:chMax val="0"/>
          <dgm:bulletEnabled val="1"/>
        </dgm:presLayoutVars>
      </dgm:prSet>
      <dgm:spPr/>
    </dgm:pt>
    <dgm:pt modelId="{EA4AB7DB-8FA4-400A-9075-511CA6C764D6}" type="pres">
      <dgm:prSet presAssocID="{60480ED9-387D-4662-8420-C366D8B2388B}" presName="spacer" presStyleCnt="0"/>
      <dgm:spPr/>
    </dgm:pt>
    <dgm:pt modelId="{52B91F8B-0509-4D6B-940A-DAD6DA12C1DD}" type="pres">
      <dgm:prSet presAssocID="{E81EC265-FB36-45F9-AA15-E51794558574}" presName="parentText" presStyleLbl="node1" presStyleIdx="2" presStyleCnt="3">
        <dgm:presLayoutVars>
          <dgm:chMax val="0"/>
          <dgm:bulletEnabled val="1"/>
        </dgm:presLayoutVars>
      </dgm:prSet>
      <dgm:spPr/>
    </dgm:pt>
  </dgm:ptLst>
  <dgm:cxnLst>
    <dgm:cxn modelId="{42ABF21F-D103-49A0-ABF0-E892F1FC4433}" srcId="{600EBCCA-CC76-488E-A195-AF438301217B}" destId="{E81EC265-FB36-45F9-AA15-E51794558574}" srcOrd="2" destOrd="0" parTransId="{DA641832-223A-44ED-B0BB-6C4A00F376B7}" sibTransId="{3A6FCCD5-4588-494E-92FD-B49D3DD1491C}"/>
    <dgm:cxn modelId="{5F52762B-B89F-4E26-8814-C6DBA537C151}" type="presOf" srcId="{5A5AFEB9-6235-4F76-A65A-1FA9A6CB4166}" destId="{CCAB0A79-30E7-4560-9204-C35BBCF26683}" srcOrd="0" destOrd="0" presId="urn:microsoft.com/office/officeart/2005/8/layout/vList2"/>
    <dgm:cxn modelId="{A10B8462-875D-4375-8D1C-D9E2CE9B169A}" type="presOf" srcId="{E81EC265-FB36-45F9-AA15-E51794558574}" destId="{52B91F8B-0509-4D6B-940A-DAD6DA12C1DD}" srcOrd="0" destOrd="0" presId="urn:microsoft.com/office/officeart/2005/8/layout/vList2"/>
    <dgm:cxn modelId="{716E8247-A6B8-420D-BCE4-D3E154703C4C}" type="presOf" srcId="{600EBCCA-CC76-488E-A195-AF438301217B}" destId="{C5C2F5A5-CB9E-42A7-9127-1672E7C25472}" srcOrd="0" destOrd="0" presId="urn:microsoft.com/office/officeart/2005/8/layout/vList2"/>
    <dgm:cxn modelId="{8CDD9C85-E89D-4F4E-B58B-CA2B46C9D137}" srcId="{600EBCCA-CC76-488E-A195-AF438301217B}" destId="{EA4A6B39-26E3-4ECB-A634-0BE063EB9827}" srcOrd="1" destOrd="0" parTransId="{936F1094-9156-4281-BA9D-A2DA51A7946B}" sibTransId="{60480ED9-387D-4662-8420-C366D8B2388B}"/>
    <dgm:cxn modelId="{EBC93DAA-EBD8-435B-B3F8-CFA1E9A5114F}" srcId="{600EBCCA-CC76-488E-A195-AF438301217B}" destId="{5A5AFEB9-6235-4F76-A65A-1FA9A6CB4166}" srcOrd="0" destOrd="0" parTransId="{07E376D1-EDF0-4CF5-BDFE-C702CB2512E4}" sibTransId="{FDCB69D7-9539-4298-95C2-CAB3FA7C7840}"/>
    <dgm:cxn modelId="{A2076ECA-889D-48C4-8C20-AA4C3A419E06}" type="presOf" srcId="{EA4A6B39-26E3-4ECB-A634-0BE063EB9827}" destId="{042054D8-99CB-4905-A05B-DB7C8EE60BEE}" srcOrd="0" destOrd="0" presId="urn:microsoft.com/office/officeart/2005/8/layout/vList2"/>
    <dgm:cxn modelId="{3D2D2F85-05F4-49C7-8B69-1E8EBA444F1F}" type="presParOf" srcId="{C5C2F5A5-CB9E-42A7-9127-1672E7C25472}" destId="{CCAB0A79-30E7-4560-9204-C35BBCF26683}" srcOrd="0" destOrd="0" presId="urn:microsoft.com/office/officeart/2005/8/layout/vList2"/>
    <dgm:cxn modelId="{8268A507-6D84-4F73-B498-56FDE2653CEE}" type="presParOf" srcId="{C5C2F5A5-CB9E-42A7-9127-1672E7C25472}" destId="{21A3AE1C-FC33-4CE0-BB0D-F12D604C1BC9}" srcOrd="1" destOrd="0" presId="urn:microsoft.com/office/officeart/2005/8/layout/vList2"/>
    <dgm:cxn modelId="{A38044B6-93DB-46F5-A91C-10D4F96AB719}" type="presParOf" srcId="{C5C2F5A5-CB9E-42A7-9127-1672E7C25472}" destId="{042054D8-99CB-4905-A05B-DB7C8EE60BEE}" srcOrd="2" destOrd="0" presId="urn:microsoft.com/office/officeart/2005/8/layout/vList2"/>
    <dgm:cxn modelId="{3A6E600A-4631-4A95-862F-B7FE58F112F4}" type="presParOf" srcId="{C5C2F5A5-CB9E-42A7-9127-1672E7C25472}" destId="{EA4AB7DB-8FA4-400A-9075-511CA6C764D6}" srcOrd="3" destOrd="0" presId="urn:microsoft.com/office/officeart/2005/8/layout/vList2"/>
    <dgm:cxn modelId="{C685850A-DCDC-4536-852C-4DFEB685BCD5}" type="presParOf" srcId="{C5C2F5A5-CB9E-42A7-9127-1672E7C25472}" destId="{52B91F8B-0509-4D6B-940A-DAD6DA12C1D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0EBCCA-CC76-488E-A195-AF438301217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5A5AFEB9-6235-4F76-A65A-1FA9A6CB4166}">
      <dgm:prSet/>
      <dgm:spPr/>
      <dgm:t>
        <a:bodyPr/>
        <a:lstStyle/>
        <a:p>
          <a:r>
            <a:rPr lang="en-US" dirty="0"/>
            <a:t>Choose your seat wisely </a:t>
          </a:r>
          <a:r>
            <a:rPr lang="en-US" dirty="0">
              <a:sym typeface="Wingdings" panose="05000000000000000000" pitchFamily="2" charset="2"/>
            </a:rPr>
            <a:t></a:t>
          </a:r>
          <a:endParaRPr lang="en-US" dirty="0"/>
        </a:p>
      </dgm:t>
    </dgm:pt>
    <dgm:pt modelId="{07E376D1-EDF0-4CF5-BDFE-C702CB2512E4}" type="parTrans" cxnId="{EBC93DAA-EBD8-435B-B3F8-CFA1E9A5114F}">
      <dgm:prSet/>
      <dgm:spPr/>
      <dgm:t>
        <a:bodyPr/>
        <a:lstStyle/>
        <a:p>
          <a:endParaRPr lang="en-US"/>
        </a:p>
      </dgm:t>
    </dgm:pt>
    <dgm:pt modelId="{FDCB69D7-9539-4298-95C2-CAB3FA7C7840}" type="sibTrans" cxnId="{EBC93DAA-EBD8-435B-B3F8-CFA1E9A5114F}">
      <dgm:prSet/>
      <dgm:spPr/>
      <dgm:t>
        <a:bodyPr/>
        <a:lstStyle/>
        <a:p>
          <a:endParaRPr lang="en-US"/>
        </a:p>
      </dgm:t>
    </dgm:pt>
    <dgm:pt modelId="{EA4A6B39-26E3-4ECB-A634-0BE063EB9827}">
      <dgm:prSet/>
      <dgm:spPr/>
      <dgm:t>
        <a:bodyPr/>
        <a:lstStyle/>
        <a:p>
          <a:r>
            <a:rPr lang="en-US" dirty="0"/>
            <a:t>Pick up a writing folder</a:t>
          </a:r>
        </a:p>
      </dgm:t>
    </dgm:pt>
    <dgm:pt modelId="{936F1094-9156-4281-BA9D-A2DA51A7946B}" type="parTrans" cxnId="{8CDD9C85-E89D-4F4E-B58B-CA2B46C9D137}">
      <dgm:prSet/>
      <dgm:spPr/>
      <dgm:t>
        <a:bodyPr/>
        <a:lstStyle/>
        <a:p>
          <a:endParaRPr lang="en-US"/>
        </a:p>
      </dgm:t>
    </dgm:pt>
    <dgm:pt modelId="{60480ED9-387D-4662-8420-C366D8B2388B}" type="sibTrans" cxnId="{8CDD9C85-E89D-4F4E-B58B-CA2B46C9D137}">
      <dgm:prSet/>
      <dgm:spPr/>
      <dgm:t>
        <a:bodyPr/>
        <a:lstStyle/>
        <a:p>
          <a:endParaRPr lang="en-US"/>
        </a:p>
      </dgm:t>
    </dgm:pt>
    <dgm:pt modelId="{E81EC265-FB36-45F9-AA15-E51794558574}">
      <dgm:prSet/>
      <dgm:spPr/>
      <dgm:t>
        <a:bodyPr/>
        <a:lstStyle/>
        <a:p>
          <a:r>
            <a:rPr lang="en-US" dirty="0"/>
            <a:t>Warm Up: Finish your thesis statement sheet from yesterday</a:t>
          </a:r>
        </a:p>
      </dgm:t>
    </dgm:pt>
    <dgm:pt modelId="{DA641832-223A-44ED-B0BB-6C4A00F376B7}" type="parTrans" cxnId="{42ABF21F-D103-49A0-ABF0-E892F1FC4433}">
      <dgm:prSet/>
      <dgm:spPr/>
      <dgm:t>
        <a:bodyPr/>
        <a:lstStyle/>
        <a:p>
          <a:endParaRPr lang="en-US"/>
        </a:p>
      </dgm:t>
    </dgm:pt>
    <dgm:pt modelId="{3A6FCCD5-4588-494E-92FD-B49D3DD1491C}" type="sibTrans" cxnId="{42ABF21F-D103-49A0-ABF0-E892F1FC4433}">
      <dgm:prSet/>
      <dgm:spPr/>
      <dgm:t>
        <a:bodyPr/>
        <a:lstStyle/>
        <a:p>
          <a:endParaRPr lang="en-US"/>
        </a:p>
      </dgm:t>
    </dgm:pt>
    <dgm:pt modelId="{C5C2F5A5-CB9E-42A7-9127-1672E7C25472}" type="pres">
      <dgm:prSet presAssocID="{600EBCCA-CC76-488E-A195-AF438301217B}" presName="linear" presStyleCnt="0">
        <dgm:presLayoutVars>
          <dgm:animLvl val="lvl"/>
          <dgm:resizeHandles val="exact"/>
        </dgm:presLayoutVars>
      </dgm:prSet>
      <dgm:spPr/>
    </dgm:pt>
    <dgm:pt modelId="{CCAB0A79-30E7-4560-9204-C35BBCF26683}" type="pres">
      <dgm:prSet presAssocID="{5A5AFEB9-6235-4F76-A65A-1FA9A6CB4166}" presName="parentText" presStyleLbl="node1" presStyleIdx="0" presStyleCnt="3">
        <dgm:presLayoutVars>
          <dgm:chMax val="0"/>
          <dgm:bulletEnabled val="1"/>
        </dgm:presLayoutVars>
      </dgm:prSet>
      <dgm:spPr/>
    </dgm:pt>
    <dgm:pt modelId="{21A3AE1C-FC33-4CE0-BB0D-F12D604C1BC9}" type="pres">
      <dgm:prSet presAssocID="{FDCB69D7-9539-4298-95C2-CAB3FA7C7840}" presName="spacer" presStyleCnt="0"/>
      <dgm:spPr/>
    </dgm:pt>
    <dgm:pt modelId="{042054D8-99CB-4905-A05B-DB7C8EE60BEE}" type="pres">
      <dgm:prSet presAssocID="{EA4A6B39-26E3-4ECB-A634-0BE063EB9827}" presName="parentText" presStyleLbl="node1" presStyleIdx="1" presStyleCnt="3" custLinFactNeighborX="1379" custLinFactNeighborY="-5163">
        <dgm:presLayoutVars>
          <dgm:chMax val="0"/>
          <dgm:bulletEnabled val="1"/>
        </dgm:presLayoutVars>
      </dgm:prSet>
      <dgm:spPr/>
    </dgm:pt>
    <dgm:pt modelId="{EA4AB7DB-8FA4-400A-9075-511CA6C764D6}" type="pres">
      <dgm:prSet presAssocID="{60480ED9-387D-4662-8420-C366D8B2388B}" presName="spacer" presStyleCnt="0"/>
      <dgm:spPr/>
    </dgm:pt>
    <dgm:pt modelId="{52B91F8B-0509-4D6B-940A-DAD6DA12C1DD}" type="pres">
      <dgm:prSet presAssocID="{E81EC265-FB36-45F9-AA15-E51794558574}" presName="parentText" presStyleLbl="node1" presStyleIdx="2" presStyleCnt="3" custLinFactNeighborX="-5891" custLinFactNeighborY="42401">
        <dgm:presLayoutVars>
          <dgm:chMax val="0"/>
          <dgm:bulletEnabled val="1"/>
        </dgm:presLayoutVars>
      </dgm:prSet>
      <dgm:spPr/>
    </dgm:pt>
  </dgm:ptLst>
  <dgm:cxnLst>
    <dgm:cxn modelId="{42ABF21F-D103-49A0-ABF0-E892F1FC4433}" srcId="{600EBCCA-CC76-488E-A195-AF438301217B}" destId="{E81EC265-FB36-45F9-AA15-E51794558574}" srcOrd="2" destOrd="0" parTransId="{DA641832-223A-44ED-B0BB-6C4A00F376B7}" sibTransId="{3A6FCCD5-4588-494E-92FD-B49D3DD1491C}"/>
    <dgm:cxn modelId="{5F52762B-B89F-4E26-8814-C6DBA537C151}" type="presOf" srcId="{5A5AFEB9-6235-4F76-A65A-1FA9A6CB4166}" destId="{CCAB0A79-30E7-4560-9204-C35BBCF26683}" srcOrd="0" destOrd="0" presId="urn:microsoft.com/office/officeart/2005/8/layout/vList2"/>
    <dgm:cxn modelId="{A10B8462-875D-4375-8D1C-D9E2CE9B169A}" type="presOf" srcId="{E81EC265-FB36-45F9-AA15-E51794558574}" destId="{52B91F8B-0509-4D6B-940A-DAD6DA12C1DD}" srcOrd="0" destOrd="0" presId="urn:microsoft.com/office/officeart/2005/8/layout/vList2"/>
    <dgm:cxn modelId="{716E8247-A6B8-420D-BCE4-D3E154703C4C}" type="presOf" srcId="{600EBCCA-CC76-488E-A195-AF438301217B}" destId="{C5C2F5A5-CB9E-42A7-9127-1672E7C25472}" srcOrd="0" destOrd="0" presId="urn:microsoft.com/office/officeart/2005/8/layout/vList2"/>
    <dgm:cxn modelId="{8CDD9C85-E89D-4F4E-B58B-CA2B46C9D137}" srcId="{600EBCCA-CC76-488E-A195-AF438301217B}" destId="{EA4A6B39-26E3-4ECB-A634-0BE063EB9827}" srcOrd="1" destOrd="0" parTransId="{936F1094-9156-4281-BA9D-A2DA51A7946B}" sibTransId="{60480ED9-387D-4662-8420-C366D8B2388B}"/>
    <dgm:cxn modelId="{EBC93DAA-EBD8-435B-B3F8-CFA1E9A5114F}" srcId="{600EBCCA-CC76-488E-A195-AF438301217B}" destId="{5A5AFEB9-6235-4F76-A65A-1FA9A6CB4166}" srcOrd="0" destOrd="0" parTransId="{07E376D1-EDF0-4CF5-BDFE-C702CB2512E4}" sibTransId="{FDCB69D7-9539-4298-95C2-CAB3FA7C7840}"/>
    <dgm:cxn modelId="{A2076ECA-889D-48C4-8C20-AA4C3A419E06}" type="presOf" srcId="{EA4A6B39-26E3-4ECB-A634-0BE063EB9827}" destId="{042054D8-99CB-4905-A05B-DB7C8EE60BEE}" srcOrd="0" destOrd="0" presId="urn:microsoft.com/office/officeart/2005/8/layout/vList2"/>
    <dgm:cxn modelId="{3D2D2F85-05F4-49C7-8B69-1E8EBA444F1F}" type="presParOf" srcId="{C5C2F5A5-CB9E-42A7-9127-1672E7C25472}" destId="{CCAB0A79-30E7-4560-9204-C35BBCF26683}" srcOrd="0" destOrd="0" presId="urn:microsoft.com/office/officeart/2005/8/layout/vList2"/>
    <dgm:cxn modelId="{8268A507-6D84-4F73-B498-56FDE2653CEE}" type="presParOf" srcId="{C5C2F5A5-CB9E-42A7-9127-1672E7C25472}" destId="{21A3AE1C-FC33-4CE0-BB0D-F12D604C1BC9}" srcOrd="1" destOrd="0" presId="urn:microsoft.com/office/officeart/2005/8/layout/vList2"/>
    <dgm:cxn modelId="{A38044B6-93DB-46F5-A91C-10D4F96AB719}" type="presParOf" srcId="{C5C2F5A5-CB9E-42A7-9127-1672E7C25472}" destId="{042054D8-99CB-4905-A05B-DB7C8EE60BEE}" srcOrd="2" destOrd="0" presId="urn:microsoft.com/office/officeart/2005/8/layout/vList2"/>
    <dgm:cxn modelId="{3A6E600A-4631-4A95-862F-B7FE58F112F4}" type="presParOf" srcId="{C5C2F5A5-CB9E-42A7-9127-1672E7C25472}" destId="{EA4AB7DB-8FA4-400A-9075-511CA6C764D6}" srcOrd="3" destOrd="0" presId="urn:microsoft.com/office/officeart/2005/8/layout/vList2"/>
    <dgm:cxn modelId="{C685850A-DCDC-4536-852C-4DFEB685BCD5}" type="presParOf" srcId="{C5C2F5A5-CB9E-42A7-9127-1672E7C25472}" destId="{52B91F8B-0509-4D6B-940A-DAD6DA12C1D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AB0A79-30E7-4560-9204-C35BBCF26683}">
      <dsp:nvSpPr>
        <dsp:cNvPr id="0" name=""/>
        <dsp:cNvSpPr/>
      </dsp:nvSpPr>
      <dsp:spPr>
        <a:xfrm>
          <a:off x="0" y="16860"/>
          <a:ext cx="6628804" cy="1579499"/>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Choose your seat wisely </a:t>
          </a:r>
          <a:r>
            <a:rPr lang="en-US" sz="3600" kern="1200" dirty="0">
              <a:sym typeface="Wingdings" panose="05000000000000000000" pitchFamily="2" charset="2"/>
            </a:rPr>
            <a:t></a:t>
          </a:r>
          <a:endParaRPr lang="en-US" sz="3600" kern="1200" dirty="0"/>
        </a:p>
      </dsp:txBody>
      <dsp:txXfrm>
        <a:off x="77105" y="93965"/>
        <a:ext cx="6474594" cy="1425289"/>
      </dsp:txXfrm>
    </dsp:sp>
    <dsp:sp modelId="{042054D8-99CB-4905-A05B-DB7C8EE60BEE}">
      <dsp:nvSpPr>
        <dsp:cNvPr id="0" name=""/>
        <dsp:cNvSpPr/>
      </dsp:nvSpPr>
      <dsp:spPr>
        <a:xfrm>
          <a:off x="0" y="1694687"/>
          <a:ext cx="6628804" cy="1579499"/>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Pick up a writing folder</a:t>
          </a:r>
        </a:p>
      </dsp:txBody>
      <dsp:txXfrm>
        <a:off x="77105" y="1771792"/>
        <a:ext cx="6474594" cy="1425289"/>
      </dsp:txXfrm>
    </dsp:sp>
    <dsp:sp modelId="{52B91F8B-0509-4D6B-940A-DAD6DA12C1DD}">
      <dsp:nvSpPr>
        <dsp:cNvPr id="0" name=""/>
        <dsp:cNvSpPr/>
      </dsp:nvSpPr>
      <dsp:spPr>
        <a:xfrm>
          <a:off x="0" y="3383220"/>
          <a:ext cx="6628804" cy="1579499"/>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Write your name: first last</a:t>
          </a:r>
        </a:p>
        <a:p>
          <a:pPr marL="0" lvl="0" indent="0" algn="l" defTabSz="1600200">
            <a:lnSpc>
              <a:spcPct val="90000"/>
            </a:lnSpc>
            <a:spcBef>
              <a:spcPct val="0"/>
            </a:spcBef>
            <a:spcAft>
              <a:spcPct val="35000"/>
            </a:spcAft>
            <a:buNone/>
          </a:pPr>
          <a:r>
            <a:rPr lang="en-US" sz="3600" kern="1200" dirty="0"/>
            <a:t>Ex: Ima </a:t>
          </a:r>
          <a:r>
            <a:rPr lang="en-US" sz="3600" kern="1200" dirty="0" err="1"/>
            <a:t>Dogood</a:t>
          </a:r>
          <a:endParaRPr lang="en-US" sz="3600" kern="1200" dirty="0"/>
        </a:p>
      </dsp:txBody>
      <dsp:txXfrm>
        <a:off x="77105" y="3460325"/>
        <a:ext cx="6474594" cy="14252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AB0A79-30E7-4560-9204-C35BBCF26683}">
      <dsp:nvSpPr>
        <dsp:cNvPr id="0" name=""/>
        <dsp:cNvSpPr/>
      </dsp:nvSpPr>
      <dsp:spPr>
        <a:xfrm>
          <a:off x="0" y="272842"/>
          <a:ext cx="6628804" cy="1406925"/>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Choose your seat wisely </a:t>
          </a:r>
          <a:r>
            <a:rPr lang="en-US" sz="3700" kern="1200" dirty="0">
              <a:sym typeface="Wingdings" panose="05000000000000000000" pitchFamily="2" charset="2"/>
            </a:rPr>
            <a:t></a:t>
          </a:r>
          <a:endParaRPr lang="en-US" sz="3700" kern="1200" dirty="0"/>
        </a:p>
      </dsp:txBody>
      <dsp:txXfrm>
        <a:off x="68680" y="341522"/>
        <a:ext cx="6491444" cy="1269565"/>
      </dsp:txXfrm>
    </dsp:sp>
    <dsp:sp modelId="{042054D8-99CB-4905-A05B-DB7C8EE60BEE}">
      <dsp:nvSpPr>
        <dsp:cNvPr id="0" name=""/>
        <dsp:cNvSpPr/>
      </dsp:nvSpPr>
      <dsp:spPr>
        <a:xfrm>
          <a:off x="0" y="1780826"/>
          <a:ext cx="6628804" cy="1406925"/>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Pick up a writing folder</a:t>
          </a:r>
        </a:p>
      </dsp:txBody>
      <dsp:txXfrm>
        <a:off x="68680" y="1849506"/>
        <a:ext cx="6491444" cy="1269565"/>
      </dsp:txXfrm>
    </dsp:sp>
    <dsp:sp modelId="{52B91F8B-0509-4D6B-940A-DAD6DA12C1DD}">
      <dsp:nvSpPr>
        <dsp:cNvPr id="0" name=""/>
        <dsp:cNvSpPr/>
      </dsp:nvSpPr>
      <dsp:spPr>
        <a:xfrm>
          <a:off x="0" y="3344995"/>
          <a:ext cx="6628804" cy="1406925"/>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Warm Up: Finish your thesis statement sheet from yesterday</a:t>
          </a:r>
        </a:p>
      </dsp:txBody>
      <dsp:txXfrm>
        <a:off x="68680" y="3413675"/>
        <a:ext cx="6491444" cy="126956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2EE3C2-9D87-4E74-996C-80E54BA617F7}" type="datetimeFigureOut">
              <a:rPr lang="en-US" smtClean="0"/>
              <a:t>2/27/2020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38752-5ACA-4DE1-8EC5-ED28FA51C8B6}" type="slidenum">
              <a:rPr lang="en-US" smtClean="0"/>
              <a:t>‹#›</a:t>
            </a:fld>
            <a:endParaRPr lang="en-US"/>
          </a:p>
        </p:txBody>
      </p:sp>
    </p:spTree>
    <p:extLst>
      <p:ext uri="{BB962C8B-B14F-4D97-AF65-F5344CB8AC3E}">
        <p14:creationId xmlns:p14="http://schemas.microsoft.com/office/powerpoint/2010/main" val="979869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2/27/2020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4FAB73BC-B049-4115-A692-8D63A059BFB8}"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9057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5420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5250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0488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2/27/2020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0812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3718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2/27/2020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2040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2/27/2020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4626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2/27/2020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5500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2/27/2020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0357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7616CA0-919D-4A49-9C8A-62FDFB3A5183}" type="datetimeFigureOut">
              <a:rPr lang="en-US" smtClean="0"/>
              <a:t>2/27/2020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783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0298CD5-6C1E-4009-B41F-6DF62E31D3BE}" type="datetimeFigureOut">
              <a:rPr lang="en-US" smtClean="0"/>
              <a:pPr/>
              <a:t>2/27/2020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FAB73BC-B049-4115-A692-8D63A059BFB8}"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069653"/>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D0DC7-F953-4830-B6FF-3EEA1B57B307}"/>
              </a:ext>
            </a:extLst>
          </p:cNvPr>
          <p:cNvSpPr>
            <a:spLocks noGrp="1"/>
          </p:cNvSpPr>
          <p:nvPr>
            <p:ph type="ctrTitle"/>
          </p:nvPr>
        </p:nvSpPr>
        <p:spPr/>
        <p:txBody>
          <a:bodyPr>
            <a:normAutofit fontScale="90000"/>
          </a:bodyPr>
          <a:lstStyle/>
          <a:p>
            <a:r>
              <a:rPr lang="en-US" dirty="0"/>
              <a:t>Informational/ Explanatory Essay: Thesis Statement</a:t>
            </a:r>
          </a:p>
        </p:txBody>
      </p:sp>
      <p:sp>
        <p:nvSpPr>
          <p:cNvPr id="3" name="Subtitle 2">
            <a:extLst>
              <a:ext uri="{FF2B5EF4-FFF2-40B4-BE49-F238E27FC236}">
                <a16:creationId xmlns:a16="http://schemas.microsoft.com/office/drawing/2014/main" id="{D06E9716-A6D4-452B-9FAD-7424F87216E8}"/>
              </a:ext>
            </a:extLst>
          </p:cNvPr>
          <p:cNvSpPr>
            <a:spLocks noGrp="1"/>
          </p:cNvSpPr>
          <p:nvPr>
            <p:ph type="subTitle" idx="1"/>
          </p:nvPr>
        </p:nvSpPr>
        <p:spPr/>
        <p:txBody>
          <a:bodyPr/>
          <a:lstStyle/>
          <a:p>
            <a:r>
              <a:rPr lang="en-US" dirty="0"/>
              <a:t>Mrs. Hayes</a:t>
            </a:r>
          </a:p>
        </p:txBody>
      </p:sp>
    </p:spTree>
    <p:extLst>
      <p:ext uri="{BB962C8B-B14F-4D97-AF65-F5344CB8AC3E}">
        <p14:creationId xmlns:p14="http://schemas.microsoft.com/office/powerpoint/2010/main" val="1569921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02671-14C1-4C98-A95A-0C4543BDD140}"/>
              </a:ext>
            </a:extLst>
          </p:cNvPr>
          <p:cNvSpPr>
            <a:spLocks noGrp="1"/>
          </p:cNvSpPr>
          <p:nvPr>
            <p:ph type="title"/>
          </p:nvPr>
        </p:nvSpPr>
        <p:spPr/>
        <p:txBody>
          <a:bodyPr>
            <a:normAutofit/>
          </a:bodyPr>
          <a:lstStyle/>
          <a:p>
            <a:r>
              <a:rPr lang="en-US" dirty="0"/>
              <a:t>What does a thesis statement for an informational/explanatory look like?</a:t>
            </a:r>
          </a:p>
        </p:txBody>
      </p:sp>
      <p:pic>
        <p:nvPicPr>
          <p:cNvPr id="6" name="Content Placeholder 5">
            <a:extLst>
              <a:ext uri="{FF2B5EF4-FFF2-40B4-BE49-F238E27FC236}">
                <a16:creationId xmlns:a16="http://schemas.microsoft.com/office/drawing/2014/main" id="{EA1A06C5-8A45-4746-86C7-F00B936524D6}"/>
              </a:ext>
            </a:extLst>
          </p:cNvPr>
          <p:cNvPicPr>
            <a:picLocks noGrp="1"/>
          </p:cNvPicPr>
          <p:nvPr>
            <p:ph sz="half" idx="1"/>
          </p:nvPr>
        </p:nvPicPr>
        <p:blipFill>
          <a:blip r:embed="rId2"/>
          <a:stretch>
            <a:fillRect/>
          </a:stretch>
        </p:blipFill>
        <p:spPr>
          <a:xfrm>
            <a:off x="1447800" y="3063143"/>
            <a:ext cx="4645025" cy="1344489"/>
          </a:xfrm>
          <a:prstGeom prst="rect">
            <a:avLst/>
          </a:prstGeom>
        </p:spPr>
      </p:pic>
      <p:sp>
        <p:nvSpPr>
          <p:cNvPr id="4" name="Content Placeholder 3">
            <a:extLst>
              <a:ext uri="{FF2B5EF4-FFF2-40B4-BE49-F238E27FC236}">
                <a16:creationId xmlns:a16="http://schemas.microsoft.com/office/drawing/2014/main" id="{EAD9570A-62CA-45AB-AB85-CA9CB71B5507}"/>
              </a:ext>
            </a:extLst>
          </p:cNvPr>
          <p:cNvSpPr>
            <a:spLocks noGrp="1"/>
          </p:cNvSpPr>
          <p:nvPr>
            <p:ph sz="half" idx="2"/>
          </p:nvPr>
        </p:nvSpPr>
        <p:spPr>
          <a:xfrm>
            <a:off x="6918960" y="1778649"/>
            <a:ext cx="3823652" cy="2522417"/>
          </a:xfrm>
        </p:spPr>
        <p:txBody>
          <a:bodyPr/>
          <a:lstStyle/>
          <a:p>
            <a:r>
              <a:rPr lang="en-US" b="1" dirty="0">
                <a:solidFill>
                  <a:srgbClr val="FF0000"/>
                </a:solidFill>
              </a:rPr>
              <a:t>Strong Thesis</a:t>
            </a:r>
            <a:r>
              <a:rPr lang="en-US" dirty="0"/>
              <a:t>: Animals such as dogs and kittens may form unusual bonds.</a:t>
            </a:r>
          </a:p>
        </p:txBody>
      </p:sp>
      <p:sp>
        <p:nvSpPr>
          <p:cNvPr id="7" name="TextBox 6">
            <a:extLst>
              <a:ext uri="{FF2B5EF4-FFF2-40B4-BE49-F238E27FC236}">
                <a16:creationId xmlns:a16="http://schemas.microsoft.com/office/drawing/2014/main" id="{F037DB23-51F4-4467-916D-2D54F5065C27}"/>
              </a:ext>
            </a:extLst>
          </p:cNvPr>
          <p:cNvSpPr txBox="1"/>
          <p:nvPr/>
        </p:nvSpPr>
        <p:spPr>
          <a:xfrm>
            <a:off x="924560" y="931473"/>
            <a:ext cx="4696778" cy="369332"/>
          </a:xfrm>
          <a:prstGeom prst="rect">
            <a:avLst/>
          </a:prstGeom>
          <a:noFill/>
        </p:spPr>
        <p:txBody>
          <a:bodyPr wrap="square" rtlCol="0">
            <a:spAutoFit/>
          </a:bodyPr>
          <a:lstStyle/>
          <a:p>
            <a:r>
              <a:rPr lang="en-US" dirty="0">
                <a:solidFill>
                  <a:schemeClr val="bg1"/>
                </a:solidFill>
              </a:rPr>
              <a:t>Explanatory Essay Prompt</a:t>
            </a:r>
          </a:p>
        </p:txBody>
      </p:sp>
    </p:spTree>
    <p:extLst>
      <p:ext uri="{BB962C8B-B14F-4D97-AF65-F5344CB8AC3E}">
        <p14:creationId xmlns:p14="http://schemas.microsoft.com/office/powerpoint/2010/main" val="1516155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A19BC-F027-40DA-A5F9-BBF1E91FD60A}"/>
              </a:ext>
            </a:extLst>
          </p:cNvPr>
          <p:cNvSpPr>
            <a:spLocks noGrp="1"/>
          </p:cNvSpPr>
          <p:nvPr>
            <p:ph type="title"/>
          </p:nvPr>
        </p:nvSpPr>
        <p:spPr>
          <a:xfrm>
            <a:off x="635506" y="414867"/>
            <a:ext cx="10530334" cy="1507067"/>
          </a:xfrm>
        </p:spPr>
        <p:txBody>
          <a:bodyPr>
            <a:normAutofit/>
          </a:bodyPr>
          <a:lstStyle/>
          <a:p>
            <a:r>
              <a:rPr lang="en-US" dirty="0"/>
              <a:t>What are the steps to create a strong thesis for an informational/explanatory essay? </a:t>
            </a:r>
          </a:p>
        </p:txBody>
      </p:sp>
      <p:sp>
        <p:nvSpPr>
          <p:cNvPr id="5" name="Content Placeholder 4">
            <a:extLst>
              <a:ext uri="{FF2B5EF4-FFF2-40B4-BE49-F238E27FC236}">
                <a16:creationId xmlns:a16="http://schemas.microsoft.com/office/drawing/2014/main" id="{4BA24DD8-4DBF-4BB2-BCA9-F7302FF2D65A}"/>
              </a:ext>
            </a:extLst>
          </p:cNvPr>
          <p:cNvSpPr>
            <a:spLocks noGrp="1"/>
          </p:cNvSpPr>
          <p:nvPr>
            <p:ph idx="1"/>
          </p:nvPr>
        </p:nvSpPr>
        <p:spPr/>
        <p:txBody>
          <a:bodyPr/>
          <a:lstStyle/>
          <a:p>
            <a:pPr marL="0" indent="0">
              <a:buNone/>
            </a:pPr>
            <a:r>
              <a:rPr lang="en-US" dirty="0"/>
              <a:t> </a:t>
            </a:r>
          </a:p>
        </p:txBody>
      </p:sp>
      <p:graphicFrame>
        <p:nvGraphicFramePr>
          <p:cNvPr id="15" name="Table 14">
            <a:extLst>
              <a:ext uri="{FF2B5EF4-FFF2-40B4-BE49-F238E27FC236}">
                <a16:creationId xmlns:a16="http://schemas.microsoft.com/office/drawing/2014/main" id="{DC842A0C-45AB-41F2-8659-516D8211FA81}"/>
              </a:ext>
            </a:extLst>
          </p:cNvPr>
          <p:cNvGraphicFramePr>
            <a:graphicFrameLocks noGrp="1"/>
          </p:cNvGraphicFramePr>
          <p:nvPr>
            <p:extLst>
              <p:ext uri="{D42A27DB-BD31-4B8C-83A1-F6EECF244321}">
                <p14:modId xmlns:p14="http://schemas.microsoft.com/office/powerpoint/2010/main" val="2105333580"/>
              </p:ext>
            </p:extLst>
          </p:nvPr>
        </p:nvGraphicFramePr>
        <p:xfrm>
          <a:off x="742950" y="1773979"/>
          <a:ext cx="9791700" cy="2194560"/>
        </p:xfrm>
        <a:graphic>
          <a:graphicData uri="http://schemas.openxmlformats.org/drawingml/2006/table">
            <a:tbl>
              <a:tblPr>
                <a:tableStyleId>{5C22544A-7EE6-4342-B048-85BDC9FD1C3A}</a:tableStyleId>
              </a:tblPr>
              <a:tblGrid>
                <a:gridCol w="9791700">
                  <a:extLst>
                    <a:ext uri="{9D8B030D-6E8A-4147-A177-3AD203B41FA5}">
                      <a16:colId xmlns:a16="http://schemas.microsoft.com/office/drawing/2014/main" val="100078633"/>
                    </a:ext>
                  </a:extLst>
                </a:gridCol>
              </a:tblGrid>
              <a:tr h="1662747">
                <a:tc>
                  <a:txBody>
                    <a:bodyPr/>
                    <a:lstStyle/>
                    <a:p>
                      <a:pPr marL="0" marR="0" algn="l">
                        <a:spcBef>
                          <a:spcPts val="0"/>
                        </a:spcBef>
                        <a:spcAft>
                          <a:spcPts val="0"/>
                        </a:spcAft>
                      </a:pPr>
                      <a:r>
                        <a:rPr lang="en-US" sz="2400" dirty="0">
                          <a:effectLst/>
                        </a:rPr>
                        <a:t>1. Read the Writing Task. </a:t>
                      </a:r>
                    </a:p>
                    <a:p>
                      <a:pPr marL="0" marR="0" algn="l">
                        <a:spcBef>
                          <a:spcPts val="0"/>
                        </a:spcBef>
                        <a:spcAft>
                          <a:spcPts val="0"/>
                        </a:spcAft>
                      </a:pPr>
                      <a:r>
                        <a:rPr lang="en-US" sz="2400" dirty="0">
                          <a:effectLst/>
                        </a:rPr>
                        <a:t>2. Underline the “some statement”.</a:t>
                      </a:r>
                    </a:p>
                    <a:p>
                      <a:pPr marL="0" marR="0" algn="l">
                        <a:spcBef>
                          <a:spcPts val="0"/>
                        </a:spcBef>
                        <a:spcAft>
                          <a:spcPts val="0"/>
                        </a:spcAft>
                      </a:pPr>
                      <a:r>
                        <a:rPr lang="en-US" sz="2400" dirty="0">
                          <a:effectLst/>
                        </a:rPr>
                        <a:t>3. Circle 2-3 words you plan to use when you rephrase the “some statement”. </a:t>
                      </a:r>
                    </a:p>
                    <a:p>
                      <a:pPr marL="0" marR="0" algn="l">
                        <a:spcBef>
                          <a:spcPts val="0"/>
                        </a:spcBef>
                        <a:spcAft>
                          <a:spcPts val="0"/>
                        </a:spcAft>
                      </a:pPr>
                      <a:r>
                        <a:rPr lang="en-US" sz="2400" dirty="0">
                          <a:effectLst/>
                        </a:rPr>
                        <a:t>4. Rephrase the “some statement”. You are only allowed to use 2-3 words from the original “some statement”.</a:t>
                      </a:r>
                      <a:endParaRPr lang="en-US" sz="24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224187325"/>
                  </a:ext>
                </a:extLst>
              </a:tr>
            </a:tbl>
          </a:graphicData>
        </a:graphic>
      </p:graphicFrame>
      <p:pic>
        <p:nvPicPr>
          <p:cNvPr id="18" name="Picture 17">
            <a:extLst>
              <a:ext uri="{FF2B5EF4-FFF2-40B4-BE49-F238E27FC236}">
                <a16:creationId xmlns:a16="http://schemas.microsoft.com/office/drawing/2014/main" id="{44F13543-EA37-4EDE-AD17-DDD076A563E6}"/>
              </a:ext>
            </a:extLst>
          </p:cNvPr>
          <p:cNvPicPr/>
          <p:nvPr/>
        </p:nvPicPr>
        <p:blipFill>
          <a:blip r:embed="rId2"/>
          <a:stretch>
            <a:fillRect/>
          </a:stretch>
        </p:blipFill>
        <p:spPr>
          <a:xfrm>
            <a:off x="377482" y="4123204"/>
            <a:ext cx="6207090" cy="2667000"/>
          </a:xfrm>
          <a:prstGeom prst="rect">
            <a:avLst/>
          </a:prstGeom>
        </p:spPr>
      </p:pic>
      <p:sp>
        <p:nvSpPr>
          <p:cNvPr id="17" name="Oval 16">
            <a:extLst>
              <a:ext uri="{FF2B5EF4-FFF2-40B4-BE49-F238E27FC236}">
                <a16:creationId xmlns:a16="http://schemas.microsoft.com/office/drawing/2014/main" id="{2C5AC325-5407-4B10-93A8-EF4EECD09C75}"/>
              </a:ext>
            </a:extLst>
          </p:cNvPr>
          <p:cNvSpPr/>
          <p:nvPr/>
        </p:nvSpPr>
        <p:spPr>
          <a:xfrm>
            <a:off x="1029335" y="4503593"/>
            <a:ext cx="647700" cy="28575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E8C4F992-B7C0-4C32-8753-26114ACB2B13}"/>
              </a:ext>
            </a:extLst>
          </p:cNvPr>
          <p:cNvSpPr/>
          <p:nvPr/>
        </p:nvSpPr>
        <p:spPr>
          <a:xfrm>
            <a:off x="1929492" y="4475653"/>
            <a:ext cx="433197" cy="28575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19DD26A5-8A14-4BD7-B566-9C409BF37323}"/>
              </a:ext>
            </a:extLst>
          </p:cNvPr>
          <p:cNvSpPr/>
          <p:nvPr/>
        </p:nvSpPr>
        <p:spPr>
          <a:xfrm>
            <a:off x="2615146" y="4462951"/>
            <a:ext cx="552450" cy="37147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20F9B897-F0A9-4C1B-A3E2-AB6CA048D5B1}"/>
              </a:ext>
            </a:extLst>
          </p:cNvPr>
          <p:cNvCxnSpPr/>
          <p:nvPr/>
        </p:nvCxnSpPr>
        <p:spPr>
          <a:xfrm>
            <a:off x="848360" y="4856399"/>
            <a:ext cx="4362450" cy="0"/>
          </a:xfrm>
          <a:prstGeom prst="line">
            <a:avLst/>
          </a:prstGeom>
          <a:ln>
            <a:solidFill>
              <a:schemeClr val="bg1">
                <a:alpha val="60000"/>
              </a:schemeClr>
            </a:solidFill>
          </a:ln>
        </p:spPr>
        <p:style>
          <a:lnRef idx="1">
            <a:schemeClr val="dk1"/>
          </a:lnRef>
          <a:fillRef idx="0">
            <a:schemeClr val="dk1"/>
          </a:fillRef>
          <a:effectRef idx="0">
            <a:schemeClr val="dk1"/>
          </a:effectRef>
          <a:fontRef idx="minor">
            <a:schemeClr val="tx1"/>
          </a:fontRef>
        </p:style>
      </p:cxnSp>
      <p:sp>
        <p:nvSpPr>
          <p:cNvPr id="25" name="Rectangle 24">
            <a:extLst>
              <a:ext uri="{FF2B5EF4-FFF2-40B4-BE49-F238E27FC236}">
                <a16:creationId xmlns:a16="http://schemas.microsoft.com/office/drawing/2014/main" id="{E0FECA64-4586-4718-B269-56806C90EB42}"/>
              </a:ext>
            </a:extLst>
          </p:cNvPr>
          <p:cNvSpPr/>
          <p:nvPr/>
        </p:nvSpPr>
        <p:spPr>
          <a:xfrm>
            <a:off x="7810571" y="5133538"/>
            <a:ext cx="4476679" cy="646331"/>
          </a:xfrm>
          <a:prstGeom prst="rect">
            <a:avLst/>
          </a:prstGeom>
        </p:spPr>
        <p:txBody>
          <a:bodyPr wrap="square">
            <a:spAutoFit/>
          </a:bodyPr>
          <a:lstStyle/>
          <a:p>
            <a:r>
              <a:rPr lang="en-US" b="1" u="sng" dirty="0"/>
              <a:t>Animals such as dogs and kittens may form unusual bonds.</a:t>
            </a:r>
          </a:p>
        </p:txBody>
      </p:sp>
      <p:sp>
        <p:nvSpPr>
          <p:cNvPr id="27" name="Arrow: Right 26">
            <a:extLst>
              <a:ext uri="{FF2B5EF4-FFF2-40B4-BE49-F238E27FC236}">
                <a16:creationId xmlns:a16="http://schemas.microsoft.com/office/drawing/2014/main" id="{89652A3B-6B95-41D5-915E-CA819867D08E}"/>
              </a:ext>
            </a:extLst>
          </p:cNvPr>
          <p:cNvSpPr/>
          <p:nvPr/>
        </p:nvSpPr>
        <p:spPr>
          <a:xfrm rot="2420612">
            <a:off x="6570691" y="5078296"/>
            <a:ext cx="1142093" cy="3766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9530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9C5B-296D-4901-8D66-BAF900203E18}"/>
              </a:ext>
            </a:extLst>
          </p:cNvPr>
          <p:cNvSpPr>
            <a:spLocks noGrp="1"/>
          </p:cNvSpPr>
          <p:nvPr>
            <p:ph type="title"/>
          </p:nvPr>
        </p:nvSpPr>
        <p:spPr/>
        <p:txBody>
          <a:bodyPr/>
          <a:lstStyle/>
          <a:p>
            <a:r>
              <a:rPr lang="en-US" dirty="0"/>
              <a:t>Constructing Thesis Statement Challenge</a:t>
            </a:r>
          </a:p>
        </p:txBody>
      </p:sp>
      <p:sp>
        <p:nvSpPr>
          <p:cNvPr id="3" name="Content Placeholder 2">
            <a:extLst>
              <a:ext uri="{FF2B5EF4-FFF2-40B4-BE49-F238E27FC236}">
                <a16:creationId xmlns:a16="http://schemas.microsoft.com/office/drawing/2014/main" id="{E839D021-2FF4-48D9-B691-2D43C0485097}"/>
              </a:ext>
            </a:extLst>
          </p:cNvPr>
          <p:cNvSpPr>
            <a:spLocks noGrp="1"/>
          </p:cNvSpPr>
          <p:nvPr>
            <p:ph idx="1"/>
          </p:nvPr>
        </p:nvSpPr>
        <p:spPr/>
        <p:txBody>
          <a:bodyPr>
            <a:normAutofit/>
          </a:bodyPr>
          <a:lstStyle/>
          <a:p>
            <a:r>
              <a:rPr lang="en-US" sz="2400" dirty="0">
                <a:highlight>
                  <a:srgbClr val="FFFF00"/>
                </a:highlight>
              </a:rPr>
              <a:t>Directions</a:t>
            </a:r>
            <a:r>
              <a:rPr lang="en-US" sz="2400" dirty="0"/>
              <a:t>:</a:t>
            </a:r>
          </a:p>
          <a:p>
            <a:r>
              <a:rPr lang="en-US" sz="2400" dirty="0"/>
              <a:t>Complete the Thesis Statement Handout using your Cornell Notes for assistance.</a:t>
            </a:r>
          </a:p>
          <a:p>
            <a:r>
              <a:rPr lang="en-US" sz="2400" dirty="0">
                <a:highlight>
                  <a:srgbClr val="00FF00"/>
                </a:highlight>
              </a:rPr>
              <a:t>Materials</a:t>
            </a:r>
            <a:r>
              <a:rPr lang="en-US" sz="2400" dirty="0"/>
              <a:t>:</a:t>
            </a:r>
          </a:p>
          <a:p>
            <a:r>
              <a:rPr lang="en-US" sz="2400" dirty="0"/>
              <a:t>1. Thesis Statement Handout</a:t>
            </a:r>
          </a:p>
          <a:p>
            <a:r>
              <a:rPr lang="en-US" sz="2400" dirty="0"/>
              <a:t>2. Cornell Notes Handout</a:t>
            </a:r>
          </a:p>
        </p:txBody>
      </p:sp>
    </p:spTree>
    <p:extLst>
      <p:ext uri="{BB962C8B-B14F-4D97-AF65-F5344CB8AC3E}">
        <p14:creationId xmlns:p14="http://schemas.microsoft.com/office/powerpoint/2010/main" val="4123752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492B3-7141-4049-9828-D383FF8AC4E1}"/>
              </a:ext>
            </a:extLst>
          </p:cNvPr>
          <p:cNvSpPr>
            <a:spLocks noGrp="1"/>
          </p:cNvSpPr>
          <p:nvPr>
            <p:ph type="title"/>
          </p:nvPr>
        </p:nvSpPr>
        <p:spPr>
          <a:xfrm>
            <a:off x="652481" y="1382486"/>
            <a:ext cx="3547581" cy="4093028"/>
          </a:xfrm>
        </p:spPr>
        <p:txBody>
          <a:bodyPr anchor="ctr">
            <a:normAutofit/>
          </a:bodyPr>
          <a:lstStyle/>
          <a:p>
            <a:r>
              <a:rPr lang="en-US" sz="4400" dirty="0"/>
              <a:t>As You Enter Today</a:t>
            </a:r>
          </a:p>
        </p:txBody>
      </p:sp>
      <p:graphicFrame>
        <p:nvGraphicFramePr>
          <p:cNvPr id="5" name="Content Placeholder 2">
            <a:extLst>
              <a:ext uri="{FF2B5EF4-FFF2-40B4-BE49-F238E27FC236}">
                <a16:creationId xmlns:a16="http://schemas.microsoft.com/office/drawing/2014/main" id="{7EC8AECD-F933-493D-BCD8-A72129370B5E}"/>
              </a:ext>
            </a:extLst>
          </p:cNvPr>
          <p:cNvGraphicFramePr>
            <a:graphicFrameLocks noGrp="1"/>
          </p:cNvGraphicFramePr>
          <p:nvPr>
            <p:ph idx="1"/>
            <p:extLst>
              <p:ext uri="{D42A27DB-BD31-4B8C-83A1-F6EECF244321}">
                <p14:modId xmlns:p14="http://schemas.microsoft.com/office/powerpoint/2010/main" val="222302413"/>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5982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008D71A-9ED8-43F9-AF1E-B1A699E6B70D}"/>
              </a:ext>
            </a:extLst>
          </p:cNvPr>
          <p:cNvSpPr>
            <a:spLocks noGrp="1"/>
          </p:cNvSpPr>
          <p:nvPr>
            <p:ph type="title"/>
          </p:nvPr>
        </p:nvSpPr>
        <p:spPr>
          <a:xfrm>
            <a:off x="676746" y="609600"/>
            <a:ext cx="6831494" cy="1320800"/>
          </a:xfrm>
        </p:spPr>
        <p:txBody>
          <a:bodyPr vert="horz" lIns="91440" tIns="45720" rIns="91440" bIns="45720" rtlCol="0" anchor="ctr">
            <a:normAutofit/>
          </a:bodyPr>
          <a:lstStyle/>
          <a:p>
            <a:r>
              <a:rPr lang="en-US" dirty="0"/>
              <a:t>Thursday February 26th</a:t>
            </a:r>
          </a:p>
        </p:txBody>
      </p:sp>
      <p:sp>
        <p:nvSpPr>
          <p:cNvPr id="10" name="Content Placeholder 9">
            <a:extLst>
              <a:ext uri="{FF2B5EF4-FFF2-40B4-BE49-F238E27FC236}">
                <a16:creationId xmlns:a16="http://schemas.microsoft.com/office/drawing/2014/main" id="{6ED61E11-078B-4EF8-93AB-2EBC897080A0}"/>
              </a:ext>
            </a:extLst>
          </p:cNvPr>
          <p:cNvSpPr>
            <a:spLocks noGrp="1"/>
          </p:cNvSpPr>
          <p:nvPr>
            <p:ph sz="half" idx="1"/>
          </p:nvPr>
        </p:nvSpPr>
        <p:spPr>
          <a:xfrm>
            <a:off x="685167" y="2160589"/>
            <a:ext cx="3720916" cy="3560733"/>
          </a:xfrm>
        </p:spPr>
        <p:txBody>
          <a:bodyPr vert="horz" lIns="91440" tIns="45720" rIns="91440" bIns="45720" rtlCol="0">
            <a:normAutofit fontScale="92500" lnSpcReduction="20000"/>
          </a:bodyPr>
          <a:lstStyle/>
          <a:p>
            <a:pPr marL="0" indent="0">
              <a:lnSpc>
                <a:spcPct val="90000"/>
              </a:lnSpc>
              <a:buNone/>
            </a:pPr>
            <a:r>
              <a:rPr lang="en-US" b="1" dirty="0"/>
              <a:t>Opening</a:t>
            </a:r>
          </a:p>
          <a:p>
            <a:pPr>
              <a:lnSpc>
                <a:spcPct val="90000"/>
              </a:lnSpc>
            </a:pPr>
            <a:r>
              <a:rPr lang="en-US" dirty="0"/>
              <a:t>Thesis Statement Practice</a:t>
            </a:r>
          </a:p>
          <a:p>
            <a:pPr marL="0" indent="0">
              <a:lnSpc>
                <a:spcPct val="90000"/>
              </a:lnSpc>
              <a:buNone/>
            </a:pPr>
            <a:r>
              <a:rPr lang="en-US" b="1" dirty="0"/>
              <a:t>Work Session</a:t>
            </a:r>
            <a:endParaRPr lang="en-US" dirty="0"/>
          </a:p>
          <a:p>
            <a:pPr>
              <a:lnSpc>
                <a:spcPct val="90000"/>
              </a:lnSpc>
            </a:pPr>
            <a:r>
              <a:rPr lang="en-US" dirty="0"/>
              <a:t>Thesis Statement Challenge</a:t>
            </a:r>
          </a:p>
          <a:p>
            <a:pPr>
              <a:lnSpc>
                <a:spcPct val="90000"/>
              </a:lnSpc>
            </a:pPr>
            <a:r>
              <a:rPr lang="en-US" dirty="0"/>
              <a:t>Read Informational Texts</a:t>
            </a:r>
          </a:p>
          <a:p>
            <a:pPr>
              <a:lnSpc>
                <a:spcPct val="90000"/>
              </a:lnSpc>
            </a:pPr>
            <a:r>
              <a:rPr lang="en-US" dirty="0"/>
              <a:t>Craft a Thesis Statement for your essay</a:t>
            </a:r>
          </a:p>
          <a:p>
            <a:pPr marL="0" indent="0">
              <a:lnSpc>
                <a:spcPct val="90000"/>
              </a:lnSpc>
              <a:buNone/>
            </a:pPr>
            <a:r>
              <a:rPr lang="en-US" b="1" dirty="0"/>
              <a:t>Closing</a:t>
            </a:r>
          </a:p>
          <a:p>
            <a:pPr>
              <a:lnSpc>
                <a:spcPct val="90000"/>
              </a:lnSpc>
            </a:pPr>
            <a:r>
              <a:rPr lang="en-US" dirty="0"/>
              <a:t>Thesis Statement Share Outs</a:t>
            </a:r>
          </a:p>
        </p:txBody>
      </p:sp>
      <p:sp>
        <p:nvSpPr>
          <p:cNvPr id="2" name="Content Placeholder 1">
            <a:extLst>
              <a:ext uri="{FF2B5EF4-FFF2-40B4-BE49-F238E27FC236}">
                <a16:creationId xmlns:a16="http://schemas.microsoft.com/office/drawing/2014/main" id="{9AF40214-8F5F-4B05-B0E0-CB07FD1220D1}"/>
              </a:ext>
            </a:extLst>
          </p:cNvPr>
          <p:cNvSpPr>
            <a:spLocks noGrp="1"/>
          </p:cNvSpPr>
          <p:nvPr>
            <p:ph sz="half" idx="2"/>
          </p:nvPr>
        </p:nvSpPr>
        <p:spPr>
          <a:xfrm>
            <a:off x="4559107" y="2160589"/>
            <a:ext cx="5375468" cy="3880773"/>
          </a:xfrm>
        </p:spPr>
        <p:txBody>
          <a:bodyPr>
            <a:normAutofit fontScale="92500" lnSpcReduction="20000"/>
          </a:bodyPr>
          <a:lstStyle/>
          <a:p>
            <a:pPr marL="0" indent="0">
              <a:buNone/>
            </a:pPr>
            <a:r>
              <a:rPr lang="en-US" b="1" dirty="0"/>
              <a:t>Standard</a:t>
            </a:r>
          </a:p>
          <a:p>
            <a:pPr marL="0" indent="0">
              <a:buNone/>
            </a:pPr>
            <a:r>
              <a:rPr lang="en-US" dirty="0"/>
              <a:t>ELAGSE7W2: Write informative/explanatory texts to examine a topic and convey ideas, concepts, and information through the selection, organization, and analysis of relevant content.   </a:t>
            </a:r>
          </a:p>
          <a:p>
            <a:pPr marL="0" indent="0">
              <a:buNone/>
            </a:pPr>
            <a:r>
              <a:rPr lang="en-US" b="1" dirty="0"/>
              <a:t>Learning Target</a:t>
            </a:r>
          </a:p>
          <a:p>
            <a:pPr marL="0" indent="0">
              <a:buNone/>
            </a:pPr>
            <a:r>
              <a:rPr lang="en-US" dirty="0"/>
              <a:t>I can paraphrase the prompt’s “some” statement to craft an effective thesis statement.   </a:t>
            </a:r>
          </a:p>
          <a:p>
            <a:pPr marL="0" indent="0">
              <a:buNone/>
            </a:pPr>
            <a:r>
              <a:rPr lang="en-US" b="1" dirty="0"/>
              <a:t>Essential Question</a:t>
            </a:r>
          </a:p>
          <a:p>
            <a:pPr marL="0" indent="0">
              <a:buNone/>
            </a:pPr>
            <a:r>
              <a:rPr lang="en-US" dirty="0"/>
              <a:t>How do I write an effective thesis statement?</a:t>
            </a:r>
          </a:p>
        </p:txBody>
      </p:sp>
    </p:spTree>
    <p:extLst>
      <p:ext uri="{BB962C8B-B14F-4D97-AF65-F5344CB8AC3E}">
        <p14:creationId xmlns:p14="http://schemas.microsoft.com/office/powerpoint/2010/main" val="3999784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A19BC-F027-40DA-A5F9-BBF1E91FD60A}"/>
              </a:ext>
            </a:extLst>
          </p:cNvPr>
          <p:cNvSpPr>
            <a:spLocks noGrp="1"/>
          </p:cNvSpPr>
          <p:nvPr>
            <p:ph type="title"/>
          </p:nvPr>
        </p:nvSpPr>
        <p:spPr>
          <a:xfrm>
            <a:off x="635506" y="414867"/>
            <a:ext cx="10530334" cy="1507067"/>
          </a:xfrm>
        </p:spPr>
        <p:txBody>
          <a:bodyPr>
            <a:normAutofit/>
          </a:bodyPr>
          <a:lstStyle/>
          <a:p>
            <a:r>
              <a:rPr lang="en-US" dirty="0"/>
              <a:t>What are the steps to create a strong thesis for an informational/explanatory essay? </a:t>
            </a:r>
          </a:p>
        </p:txBody>
      </p:sp>
      <p:sp>
        <p:nvSpPr>
          <p:cNvPr id="5" name="Content Placeholder 4">
            <a:extLst>
              <a:ext uri="{FF2B5EF4-FFF2-40B4-BE49-F238E27FC236}">
                <a16:creationId xmlns:a16="http://schemas.microsoft.com/office/drawing/2014/main" id="{4BA24DD8-4DBF-4BB2-BCA9-F7302FF2D65A}"/>
              </a:ext>
            </a:extLst>
          </p:cNvPr>
          <p:cNvSpPr>
            <a:spLocks noGrp="1"/>
          </p:cNvSpPr>
          <p:nvPr>
            <p:ph idx="1"/>
          </p:nvPr>
        </p:nvSpPr>
        <p:spPr/>
        <p:txBody>
          <a:bodyPr/>
          <a:lstStyle/>
          <a:p>
            <a:pPr marL="0" indent="0">
              <a:buNone/>
            </a:pPr>
            <a:r>
              <a:rPr lang="en-US" dirty="0"/>
              <a:t> </a:t>
            </a:r>
          </a:p>
        </p:txBody>
      </p:sp>
      <p:graphicFrame>
        <p:nvGraphicFramePr>
          <p:cNvPr id="15" name="Table 14">
            <a:extLst>
              <a:ext uri="{FF2B5EF4-FFF2-40B4-BE49-F238E27FC236}">
                <a16:creationId xmlns:a16="http://schemas.microsoft.com/office/drawing/2014/main" id="{DC842A0C-45AB-41F2-8659-516D8211FA81}"/>
              </a:ext>
            </a:extLst>
          </p:cNvPr>
          <p:cNvGraphicFramePr>
            <a:graphicFrameLocks noGrp="1"/>
          </p:cNvGraphicFramePr>
          <p:nvPr/>
        </p:nvGraphicFramePr>
        <p:xfrm>
          <a:off x="742950" y="1773979"/>
          <a:ext cx="9791700" cy="2194560"/>
        </p:xfrm>
        <a:graphic>
          <a:graphicData uri="http://schemas.openxmlformats.org/drawingml/2006/table">
            <a:tbl>
              <a:tblPr>
                <a:tableStyleId>{5C22544A-7EE6-4342-B048-85BDC9FD1C3A}</a:tableStyleId>
              </a:tblPr>
              <a:tblGrid>
                <a:gridCol w="9791700">
                  <a:extLst>
                    <a:ext uri="{9D8B030D-6E8A-4147-A177-3AD203B41FA5}">
                      <a16:colId xmlns:a16="http://schemas.microsoft.com/office/drawing/2014/main" val="100078633"/>
                    </a:ext>
                  </a:extLst>
                </a:gridCol>
              </a:tblGrid>
              <a:tr h="1662747">
                <a:tc>
                  <a:txBody>
                    <a:bodyPr/>
                    <a:lstStyle/>
                    <a:p>
                      <a:pPr marL="0" marR="0" algn="l">
                        <a:spcBef>
                          <a:spcPts val="0"/>
                        </a:spcBef>
                        <a:spcAft>
                          <a:spcPts val="0"/>
                        </a:spcAft>
                      </a:pPr>
                      <a:r>
                        <a:rPr lang="en-US" sz="2400" dirty="0">
                          <a:effectLst/>
                        </a:rPr>
                        <a:t>1. Read the Writing Task. </a:t>
                      </a:r>
                    </a:p>
                    <a:p>
                      <a:pPr marL="0" marR="0" algn="l">
                        <a:spcBef>
                          <a:spcPts val="0"/>
                        </a:spcBef>
                        <a:spcAft>
                          <a:spcPts val="0"/>
                        </a:spcAft>
                      </a:pPr>
                      <a:r>
                        <a:rPr lang="en-US" sz="2400" dirty="0">
                          <a:effectLst/>
                        </a:rPr>
                        <a:t>2. Underline the “some statement”.</a:t>
                      </a:r>
                    </a:p>
                    <a:p>
                      <a:pPr marL="0" marR="0" algn="l">
                        <a:spcBef>
                          <a:spcPts val="0"/>
                        </a:spcBef>
                        <a:spcAft>
                          <a:spcPts val="0"/>
                        </a:spcAft>
                      </a:pPr>
                      <a:r>
                        <a:rPr lang="en-US" sz="2400" dirty="0">
                          <a:effectLst/>
                        </a:rPr>
                        <a:t>3. Circle 2-3 words you plan to use when you rephrase the “some statement”. </a:t>
                      </a:r>
                    </a:p>
                    <a:p>
                      <a:pPr marL="0" marR="0" algn="l">
                        <a:spcBef>
                          <a:spcPts val="0"/>
                        </a:spcBef>
                        <a:spcAft>
                          <a:spcPts val="0"/>
                        </a:spcAft>
                      </a:pPr>
                      <a:r>
                        <a:rPr lang="en-US" sz="2400" dirty="0">
                          <a:effectLst/>
                        </a:rPr>
                        <a:t>4. Rephrase the “some statement”. You are only allowed to use 2-3 words from the original “some statement”.</a:t>
                      </a:r>
                      <a:endParaRPr lang="en-US" sz="24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224187325"/>
                  </a:ext>
                </a:extLst>
              </a:tr>
            </a:tbl>
          </a:graphicData>
        </a:graphic>
      </p:graphicFrame>
      <p:pic>
        <p:nvPicPr>
          <p:cNvPr id="18" name="Picture 17">
            <a:extLst>
              <a:ext uri="{FF2B5EF4-FFF2-40B4-BE49-F238E27FC236}">
                <a16:creationId xmlns:a16="http://schemas.microsoft.com/office/drawing/2014/main" id="{44F13543-EA37-4EDE-AD17-DDD076A563E6}"/>
              </a:ext>
            </a:extLst>
          </p:cNvPr>
          <p:cNvPicPr/>
          <p:nvPr/>
        </p:nvPicPr>
        <p:blipFill>
          <a:blip r:embed="rId2"/>
          <a:stretch>
            <a:fillRect/>
          </a:stretch>
        </p:blipFill>
        <p:spPr>
          <a:xfrm>
            <a:off x="377482" y="4123204"/>
            <a:ext cx="6207090" cy="2667000"/>
          </a:xfrm>
          <a:prstGeom prst="rect">
            <a:avLst/>
          </a:prstGeom>
        </p:spPr>
      </p:pic>
      <p:sp>
        <p:nvSpPr>
          <p:cNvPr id="17" name="Oval 16">
            <a:extLst>
              <a:ext uri="{FF2B5EF4-FFF2-40B4-BE49-F238E27FC236}">
                <a16:creationId xmlns:a16="http://schemas.microsoft.com/office/drawing/2014/main" id="{2C5AC325-5407-4B10-93A8-EF4EECD09C75}"/>
              </a:ext>
            </a:extLst>
          </p:cNvPr>
          <p:cNvSpPr/>
          <p:nvPr/>
        </p:nvSpPr>
        <p:spPr>
          <a:xfrm>
            <a:off x="1029335" y="4503593"/>
            <a:ext cx="647700" cy="28575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E8C4F992-B7C0-4C32-8753-26114ACB2B13}"/>
              </a:ext>
            </a:extLst>
          </p:cNvPr>
          <p:cNvSpPr/>
          <p:nvPr/>
        </p:nvSpPr>
        <p:spPr>
          <a:xfrm>
            <a:off x="1929492" y="4475653"/>
            <a:ext cx="433197" cy="28575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19DD26A5-8A14-4BD7-B566-9C409BF37323}"/>
              </a:ext>
            </a:extLst>
          </p:cNvPr>
          <p:cNvSpPr/>
          <p:nvPr/>
        </p:nvSpPr>
        <p:spPr>
          <a:xfrm>
            <a:off x="2615146" y="4462951"/>
            <a:ext cx="552450" cy="37147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20F9B897-F0A9-4C1B-A3E2-AB6CA048D5B1}"/>
              </a:ext>
            </a:extLst>
          </p:cNvPr>
          <p:cNvCxnSpPr/>
          <p:nvPr/>
        </p:nvCxnSpPr>
        <p:spPr>
          <a:xfrm>
            <a:off x="848360" y="4856399"/>
            <a:ext cx="4362450" cy="0"/>
          </a:xfrm>
          <a:prstGeom prst="line">
            <a:avLst/>
          </a:prstGeom>
          <a:ln>
            <a:solidFill>
              <a:schemeClr val="bg1">
                <a:alpha val="60000"/>
              </a:schemeClr>
            </a:solidFill>
          </a:ln>
        </p:spPr>
        <p:style>
          <a:lnRef idx="1">
            <a:schemeClr val="dk1"/>
          </a:lnRef>
          <a:fillRef idx="0">
            <a:schemeClr val="dk1"/>
          </a:fillRef>
          <a:effectRef idx="0">
            <a:schemeClr val="dk1"/>
          </a:effectRef>
          <a:fontRef idx="minor">
            <a:schemeClr val="tx1"/>
          </a:fontRef>
        </p:style>
      </p:cxnSp>
      <p:sp>
        <p:nvSpPr>
          <p:cNvPr id="25" name="Rectangle 24">
            <a:extLst>
              <a:ext uri="{FF2B5EF4-FFF2-40B4-BE49-F238E27FC236}">
                <a16:creationId xmlns:a16="http://schemas.microsoft.com/office/drawing/2014/main" id="{E0FECA64-4586-4718-B269-56806C90EB42}"/>
              </a:ext>
            </a:extLst>
          </p:cNvPr>
          <p:cNvSpPr/>
          <p:nvPr/>
        </p:nvSpPr>
        <p:spPr>
          <a:xfrm>
            <a:off x="7810571" y="5133538"/>
            <a:ext cx="4476679" cy="646331"/>
          </a:xfrm>
          <a:prstGeom prst="rect">
            <a:avLst/>
          </a:prstGeom>
        </p:spPr>
        <p:txBody>
          <a:bodyPr wrap="square">
            <a:spAutoFit/>
          </a:bodyPr>
          <a:lstStyle/>
          <a:p>
            <a:r>
              <a:rPr lang="en-US" b="1" u="sng" dirty="0"/>
              <a:t>Animals such as dogs and kittens may form unusual bonds.</a:t>
            </a:r>
          </a:p>
        </p:txBody>
      </p:sp>
      <p:sp>
        <p:nvSpPr>
          <p:cNvPr id="27" name="Arrow: Right 26">
            <a:extLst>
              <a:ext uri="{FF2B5EF4-FFF2-40B4-BE49-F238E27FC236}">
                <a16:creationId xmlns:a16="http://schemas.microsoft.com/office/drawing/2014/main" id="{89652A3B-6B95-41D5-915E-CA819867D08E}"/>
              </a:ext>
            </a:extLst>
          </p:cNvPr>
          <p:cNvSpPr/>
          <p:nvPr/>
        </p:nvSpPr>
        <p:spPr>
          <a:xfrm rot="2420612">
            <a:off x="6570691" y="5078296"/>
            <a:ext cx="1142093" cy="3766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2977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FF592-D9C7-4919-A2CD-F7E489628AE5}"/>
              </a:ext>
            </a:extLst>
          </p:cNvPr>
          <p:cNvSpPr>
            <a:spLocks noGrp="1"/>
          </p:cNvSpPr>
          <p:nvPr>
            <p:ph type="title"/>
          </p:nvPr>
        </p:nvSpPr>
        <p:spPr/>
        <p:txBody>
          <a:bodyPr>
            <a:normAutofit/>
          </a:bodyPr>
          <a:lstStyle/>
          <a:p>
            <a:pPr algn="ctr"/>
            <a:r>
              <a:rPr lang="en-US" sz="4000" b="1" dirty="0"/>
              <a:t>Thesis Statement Challenge </a:t>
            </a:r>
          </a:p>
        </p:txBody>
      </p:sp>
      <p:sp>
        <p:nvSpPr>
          <p:cNvPr id="3" name="Content Placeholder 2">
            <a:extLst>
              <a:ext uri="{FF2B5EF4-FFF2-40B4-BE49-F238E27FC236}">
                <a16:creationId xmlns:a16="http://schemas.microsoft.com/office/drawing/2014/main" id="{3CF40A9F-E0B3-4863-AA10-60C617C8390B}"/>
              </a:ext>
            </a:extLst>
          </p:cNvPr>
          <p:cNvSpPr>
            <a:spLocks noGrp="1"/>
          </p:cNvSpPr>
          <p:nvPr>
            <p:ph idx="1"/>
          </p:nvPr>
        </p:nvSpPr>
        <p:spPr/>
        <p:txBody>
          <a:bodyPr>
            <a:normAutofit fontScale="77500" lnSpcReduction="20000"/>
          </a:bodyPr>
          <a:lstStyle/>
          <a:p>
            <a:r>
              <a:rPr lang="en-US" b="1" dirty="0">
                <a:highlight>
                  <a:srgbClr val="00FF00"/>
                </a:highlight>
              </a:rPr>
              <a:t>Directions</a:t>
            </a:r>
            <a:r>
              <a:rPr lang="en-US" b="1" dirty="0"/>
              <a:t>:</a:t>
            </a:r>
          </a:p>
          <a:p>
            <a:r>
              <a:rPr lang="en-US" sz="3000" dirty="0"/>
              <a:t>I will display a “some statement”. In your groups, you must create a strong thesis statement. On your group’s dry erase board, you will create a strong thesis statement. You cannot hold up your board until I say “show me your strong thesis statement.” The team with the most points wins raffle tickets!!!</a:t>
            </a:r>
            <a:endParaRPr lang="en-US" dirty="0"/>
          </a:p>
          <a:p>
            <a:r>
              <a:rPr lang="en-US" b="1" dirty="0">
                <a:highlight>
                  <a:srgbClr val="FFFF00"/>
                </a:highlight>
              </a:rPr>
              <a:t>Materials</a:t>
            </a:r>
            <a:r>
              <a:rPr lang="en-US" b="1" dirty="0"/>
              <a:t>:</a:t>
            </a:r>
          </a:p>
          <a:p>
            <a:r>
              <a:rPr lang="en-US" b="1" dirty="0"/>
              <a:t>1. Dry Erase Board</a:t>
            </a:r>
          </a:p>
          <a:p>
            <a:r>
              <a:rPr lang="en-US" b="1" dirty="0"/>
              <a:t>2. Eraser </a:t>
            </a:r>
          </a:p>
          <a:p>
            <a:r>
              <a:rPr lang="en-US" b="1" dirty="0"/>
              <a:t>3. Group</a:t>
            </a:r>
            <a:r>
              <a:rPr lang="en-US" sz="2800" b="1" dirty="0">
                <a:solidFill>
                  <a:srgbClr val="00B0F0"/>
                </a:solidFill>
              </a:rPr>
              <a:t> </a:t>
            </a:r>
            <a:r>
              <a:rPr lang="en-US" sz="2800" b="1" dirty="0">
                <a:solidFill>
                  <a:srgbClr val="00B0F0"/>
                </a:solidFill>
                <a:sym typeface="Wingdings" panose="05000000000000000000" pitchFamily="2" charset="2"/>
              </a:rPr>
              <a:t></a:t>
            </a:r>
            <a:endParaRPr lang="en-US" b="1" dirty="0">
              <a:solidFill>
                <a:srgbClr val="00B0F0"/>
              </a:solidFill>
            </a:endParaRPr>
          </a:p>
        </p:txBody>
      </p:sp>
    </p:spTree>
    <p:extLst>
      <p:ext uri="{BB962C8B-B14F-4D97-AF65-F5344CB8AC3E}">
        <p14:creationId xmlns:p14="http://schemas.microsoft.com/office/powerpoint/2010/main" val="1679709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90D3-7ECB-45CD-ADCD-EA65D9AA57B1}"/>
              </a:ext>
            </a:extLst>
          </p:cNvPr>
          <p:cNvSpPr>
            <a:spLocks noGrp="1"/>
          </p:cNvSpPr>
          <p:nvPr>
            <p:ph type="title"/>
          </p:nvPr>
        </p:nvSpPr>
        <p:spPr/>
        <p:txBody>
          <a:bodyPr>
            <a:normAutofit/>
          </a:bodyPr>
          <a:lstStyle/>
          <a:p>
            <a:pPr algn="ctr"/>
            <a:r>
              <a:rPr lang="en-US" sz="6000" b="1" dirty="0"/>
              <a:t>Some Statement #1</a:t>
            </a:r>
          </a:p>
        </p:txBody>
      </p:sp>
      <p:sp>
        <p:nvSpPr>
          <p:cNvPr id="3" name="Content Placeholder 2">
            <a:extLst>
              <a:ext uri="{FF2B5EF4-FFF2-40B4-BE49-F238E27FC236}">
                <a16:creationId xmlns:a16="http://schemas.microsoft.com/office/drawing/2014/main" id="{0F8A4AA2-A95A-4A23-8677-18FFAB93CA6F}"/>
              </a:ext>
            </a:extLst>
          </p:cNvPr>
          <p:cNvSpPr>
            <a:spLocks noGrp="1"/>
          </p:cNvSpPr>
          <p:nvPr>
            <p:ph idx="1"/>
          </p:nvPr>
        </p:nvSpPr>
        <p:spPr/>
        <p:txBody>
          <a:bodyPr/>
          <a:lstStyle/>
          <a:p>
            <a:r>
              <a:rPr lang="en-US" sz="3600" dirty="0"/>
              <a:t>Some musical instruments require a mouthpiece, while other instruments only require hands to create sound. </a:t>
            </a:r>
          </a:p>
          <a:p>
            <a:endParaRPr lang="en-US" sz="3200" dirty="0"/>
          </a:p>
          <a:p>
            <a:endParaRPr lang="en-US" dirty="0"/>
          </a:p>
        </p:txBody>
      </p:sp>
    </p:spTree>
    <p:extLst>
      <p:ext uri="{BB962C8B-B14F-4D97-AF65-F5344CB8AC3E}">
        <p14:creationId xmlns:p14="http://schemas.microsoft.com/office/powerpoint/2010/main" val="3294829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90D3-7ECB-45CD-ADCD-EA65D9AA57B1}"/>
              </a:ext>
            </a:extLst>
          </p:cNvPr>
          <p:cNvSpPr>
            <a:spLocks noGrp="1"/>
          </p:cNvSpPr>
          <p:nvPr>
            <p:ph type="title"/>
          </p:nvPr>
        </p:nvSpPr>
        <p:spPr/>
        <p:txBody>
          <a:bodyPr>
            <a:normAutofit/>
          </a:bodyPr>
          <a:lstStyle/>
          <a:p>
            <a:pPr algn="ctr"/>
            <a:r>
              <a:rPr lang="en-US" sz="6000" b="1" dirty="0"/>
              <a:t>Some Statement #2</a:t>
            </a:r>
          </a:p>
        </p:txBody>
      </p:sp>
      <p:sp>
        <p:nvSpPr>
          <p:cNvPr id="3" name="Content Placeholder 2">
            <a:extLst>
              <a:ext uri="{FF2B5EF4-FFF2-40B4-BE49-F238E27FC236}">
                <a16:creationId xmlns:a16="http://schemas.microsoft.com/office/drawing/2014/main" id="{0F8A4AA2-A95A-4A23-8677-18FFAB93CA6F}"/>
              </a:ext>
            </a:extLst>
          </p:cNvPr>
          <p:cNvSpPr>
            <a:spLocks noGrp="1"/>
          </p:cNvSpPr>
          <p:nvPr>
            <p:ph idx="1"/>
          </p:nvPr>
        </p:nvSpPr>
        <p:spPr/>
        <p:txBody>
          <a:bodyPr/>
          <a:lstStyle/>
          <a:p>
            <a:r>
              <a:rPr lang="en-US" sz="4000" dirty="0"/>
              <a:t>Some regions of the world experience warmer weather year round, while other areas of the world witness different seasons. </a:t>
            </a:r>
          </a:p>
          <a:p>
            <a:endParaRPr lang="en-US" dirty="0"/>
          </a:p>
        </p:txBody>
      </p:sp>
    </p:spTree>
    <p:extLst>
      <p:ext uri="{BB962C8B-B14F-4D97-AF65-F5344CB8AC3E}">
        <p14:creationId xmlns:p14="http://schemas.microsoft.com/office/powerpoint/2010/main" val="2441187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90D3-7ECB-45CD-ADCD-EA65D9AA57B1}"/>
              </a:ext>
            </a:extLst>
          </p:cNvPr>
          <p:cNvSpPr>
            <a:spLocks noGrp="1"/>
          </p:cNvSpPr>
          <p:nvPr>
            <p:ph type="title"/>
          </p:nvPr>
        </p:nvSpPr>
        <p:spPr/>
        <p:txBody>
          <a:bodyPr>
            <a:normAutofit/>
          </a:bodyPr>
          <a:lstStyle/>
          <a:p>
            <a:pPr algn="ctr"/>
            <a:r>
              <a:rPr lang="en-US" sz="6000" b="1" dirty="0"/>
              <a:t>Some Statement #3</a:t>
            </a:r>
          </a:p>
        </p:txBody>
      </p:sp>
      <p:sp>
        <p:nvSpPr>
          <p:cNvPr id="3" name="Content Placeholder 2">
            <a:extLst>
              <a:ext uri="{FF2B5EF4-FFF2-40B4-BE49-F238E27FC236}">
                <a16:creationId xmlns:a16="http://schemas.microsoft.com/office/drawing/2014/main" id="{0F8A4AA2-A95A-4A23-8677-18FFAB93CA6F}"/>
              </a:ext>
            </a:extLst>
          </p:cNvPr>
          <p:cNvSpPr>
            <a:spLocks noGrp="1"/>
          </p:cNvSpPr>
          <p:nvPr>
            <p:ph idx="1"/>
          </p:nvPr>
        </p:nvSpPr>
        <p:spPr/>
        <p:txBody>
          <a:bodyPr>
            <a:normAutofit/>
          </a:bodyPr>
          <a:lstStyle/>
          <a:p>
            <a:r>
              <a:rPr lang="en-US" sz="3600" dirty="0"/>
              <a:t>Some animals rely on their camouflage to survive in the wild, while other animals rely on environmental adaptations. </a:t>
            </a:r>
          </a:p>
        </p:txBody>
      </p:sp>
    </p:spTree>
    <p:extLst>
      <p:ext uri="{BB962C8B-B14F-4D97-AF65-F5344CB8AC3E}">
        <p14:creationId xmlns:p14="http://schemas.microsoft.com/office/powerpoint/2010/main" val="1227198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492B3-7141-4049-9828-D383FF8AC4E1}"/>
              </a:ext>
            </a:extLst>
          </p:cNvPr>
          <p:cNvSpPr>
            <a:spLocks noGrp="1"/>
          </p:cNvSpPr>
          <p:nvPr>
            <p:ph type="title"/>
          </p:nvPr>
        </p:nvSpPr>
        <p:spPr>
          <a:xfrm>
            <a:off x="652481" y="1382486"/>
            <a:ext cx="3547581" cy="4093028"/>
          </a:xfrm>
        </p:spPr>
        <p:txBody>
          <a:bodyPr anchor="ctr">
            <a:normAutofit/>
          </a:bodyPr>
          <a:lstStyle/>
          <a:p>
            <a:r>
              <a:rPr lang="en-US" sz="4400" dirty="0"/>
              <a:t>As You Enter Today</a:t>
            </a:r>
          </a:p>
        </p:txBody>
      </p:sp>
      <p:graphicFrame>
        <p:nvGraphicFramePr>
          <p:cNvPr id="5" name="Content Placeholder 2">
            <a:extLst>
              <a:ext uri="{FF2B5EF4-FFF2-40B4-BE49-F238E27FC236}">
                <a16:creationId xmlns:a16="http://schemas.microsoft.com/office/drawing/2014/main" id="{7EC8AECD-F933-493D-BCD8-A72129370B5E}"/>
              </a:ext>
            </a:extLst>
          </p:cNvPr>
          <p:cNvGraphicFramePr>
            <a:graphicFrameLocks noGrp="1"/>
          </p:cNvGraphicFramePr>
          <p:nvPr>
            <p:ph idx="1"/>
            <p:extLst>
              <p:ext uri="{D42A27DB-BD31-4B8C-83A1-F6EECF244321}">
                <p14:modId xmlns:p14="http://schemas.microsoft.com/office/powerpoint/2010/main" val="2088606314"/>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6864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90D3-7ECB-45CD-ADCD-EA65D9AA57B1}"/>
              </a:ext>
            </a:extLst>
          </p:cNvPr>
          <p:cNvSpPr>
            <a:spLocks noGrp="1"/>
          </p:cNvSpPr>
          <p:nvPr>
            <p:ph type="title"/>
          </p:nvPr>
        </p:nvSpPr>
        <p:spPr/>
        <p:txBody>
          <a:bodyPr>
            <a:normAutofit/>
          </a:bodyPr>
          <a:lstStyle/>
          <a:p>
            <a:pPr algn="ctr"/>
            <a:r>
              <a:rPr lang="en-US" sz="6000" b="1" dirty="0"/>
              <a:t>Some Statement #4</a:t>
            </a:r>
          </a:p>
        </p:txBody>
      </p:sp>
      <p:sp>
        <p:nvSpPr>
          <p:cNvPr id="3" name="Content Placeholder 2">
            <a:extLst>
              <a:ext uri="{FF2B5EF4-FFF2-40B4-BE49-F238E27FC236}">
                <a16:creationId xmlns:a16="http://schemas.microsoft.com/office/drawing/2014/main" id="{0F8A4AA2-A95A-4A23-8677-18FFAB93CA6F}"/>
              </a:ext>
            </a:extLst>
          </p:cNvPr>
          <p:cNvSpPr>
            <a:spLocks noGrp="1"/>
          </p:cNvSpPr>
          <p:nvPr>
            <p:ph idx="1"/>
          </p:nvPr>
        </p:nvSpPr>
        <p:spPr/>
        <p:txBody>
          <a:bodyPr>
            <a:normAutofit/>
          </a:bodyPr>
          <a:lstStyle/>
          <a:p>
            <a:r>
              <a:rPr lang="en-US" sz="3600" dirty="0"/>
              <a:t>Some politicians believe in global warming, while others believe that global warming is a hoax made up to scare the public.</a:t>
            </a:r>
          </a:p>
        </p:txBody>
      </p:sp>
    </p:spTree>
    <p:extLst>
      <p:ext uri="{BB962C8B-B14F-4D97-AF65-F5344CB8AC3E}">
        <p14:creationId xmlns:p14="http://schemas.microsoft.com/office/powerpoint/2010/main" val="84159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90D3-7ECB-45CD-ADCD-EA65D9AA57B1}"/>
              </a:ext>
            </a:extLst>
          </p:cNvPr>
          <p:cNvSpPr>
            <a:spLocks noGrp="1"/>
          </p:cNvSpPr>
          <p:nvPr>
            <p:ph type="title"/>
          </p:nvPr>
        </p:nvSpPr>
        <p:spPr/>
        <p:txBody>
          <a:bodyPr>
            <a:normAutofit/>
          </a:bodyPr>
          <a:lstStyle/>
          <a:p>
            <a:pPr algn="ctr"/>
            <a:r>
              <a:rPr lang="en-US" sz="6000" b="1" dirty="0"/>
              <a:t>Some Statement #5</a:t>
            </a:r>
          </a:p>
        </p:txBody>
      </p:sp>
      <p:sp>
        <p:nvSpPr>
          <p:cNvPr id="3" name="Content Placeholder 2">
            <a:extLst>
              <a:ext uri="{FF2B5EF4-FFF2-40B4-BE49-F238E27FC236}">
                <a16:creationId xmlns:a16="http://schemas.microsoft.com/office/drawing/2014/main" id="{0F8A4AA2-A95A-4A23-8677-18FFAB93CA6F}"/>
              </a:ext>
            </a:extLst>
          </p:cNvPr>
          <p:cNvSpPr>
            <a:spLocks noGrp="1"/>
          </p:cNvSpPr>
          <p:nvPr>
            <p:ph idx="1"/>
          </p:nvPr>
        </p:nvSpPr>
        <p:spPr/>
        <p:txBody>
          <a:bodyPr>
            <a:normAutofit/>
          </a:bodyPr>
          <a:lstStyle/>
          <a:p>
            <a:r>
              <a:rPr lang="en-US" sz="3600" dirty="0"/>
              <a:t>Some students think that they do not need to study to get good grades, while others spend time preparing for each quiz and test so that they achieve a high score. </a:t>
            </a:r>
          </a:p>
        </p:txBody>
      </p:sp>
    </p:spTree>
    <p:extLst>
      <p:ext uri="{BB962C8B-B14F-4D97-AF65-F5344CB8AC3E}">
        <p14:creationId xmlns:p14="http://schemas.microsoft.com/office/powerpoint/2010/main" val="426611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90D3-7ECB-45CD-ADCD-EA65D9AA57B1}"/>
              </a:ext>
            </a:extLst>
          </p:cNvPr>
          <p:cNvSpPr>
            <a:spLocks noGrp="1"/>
          </p:cNvSpPr>
          <p:nvPr>
            <p:ph type="title"/>
          </p:nvPr>
        </p:nvSpPr>
        <p:spPr/>
        <p:txBody>
          <a:bodyPr>
            <a:normAutofit/>
          </a:bodyPr>
          <a:lstStyle/>
          <a:p>
            <a:pPr algn="ctr"/>
            <a:r>
              <a:rPr lang="en-US" sz="6000" b="1" dirty="0"/>
              <a:t>Some Statement #6</a:t>
            </a:r>
          </a:p>
        </p:txBody>
      </p:sp>
      <p:sp>
        <p:nvSpPr>
          <p:cNvPr id="3" name="Content Placeholder 2">
            <a:extLst>
              <a:ext uri="{FF2B5EF4-FFF2-40B4-BE49-F238E27FC236}">
                <a16:creationId xmlns:a16="http://schemas.microsoft.com/office/drawing/2014/main" id="{0F8A4AA2-A95A-4A23-8677-18FFAB93CA6F}"/>
              </a:ext>
            </a:extLst>
          </p:cNvPr>
          <p:cNvSpPr>
            <a:spLocks noGrp="1"/>
          </p:cNvSpPr>
          <p:nvPr>
            <p:ph idx="1"/>
          </p:nvPr>
        </p:nvSpPr>
        <p:spPr/>
        <p:txBody>
          <a:bodyPr>
            <a:normAutofit/>
          </a:bodyPr>
          <a:lstStyle/>
          <a:p>
            <a:r>
              <a:rPr lang="en-US" sz="3600" dirty="0"/>
              <a:t>Some people believe that being a good musician is an innate talent, while others believe the musical superiority is achieved through dedication, practice, and hard work. </a:t>
            </a:r>
          </a:p>
        </p:txBody>
      </p:sp>
    </p:spTree>
    <p:extLst>
      <p:ext uri="{BB962C8B-B14F-4D97-AF65-F5344CB8AC3E}">
        <p14:creationId xmlns:p14="http://schemas.microsoft.com/office/powerpoint/2010/main" val="2630391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90D3-7ECB-45CD-ADCD-EA65D9AA57B1}"/>
              </a:ext>
            </a:extLst>
          </p:cNvPr>
          <p:cNvSpPr>
            <a:spLocks noGrp="1"/>
          </p:cNvSpPr>
          <p:nvPr>
            <p:ph type="title"/>
          </p:nvPr>
        </p:nvSpPr>
        <p:spPr/>
        <p:txBody>
          <a:bodyPr>
            <a:normAutofit/>
          </a:bodyPr>
          <a:lstStyle/>
          <a:p>
            <a:pPr algn="ctr"/>
            <a:r>
              <a:rPr lang="en-US" sz="6000" b="1" dirty="0"/>
              <a:t>Some Statement #7</a:t>
            </a:r>
          </a:p>
        </p:txBody>
      </p:sp>
      <p:sp>
        <p:nvSpPr>
          <p:cNvPr id="3" name="Content Placeholder 2">
            <a:extLst>
              <a:ext uri="{FF2B5EF4-FFF2-40B4-BE49-F238E27FC236}">
                <a16:creationId xmlns:a16="http://schemas.microsoft.com/office/drawing/2014/main" id="{0F8A4AA2-A95A-4A23-8677-18FFAB93CA6F}"/>
              </a:ext>
            </a:extLst>
          </p:cNvPr>
          <p:cNvSpPr>
            <a:spLocks noGrp="1"/>
          </p:cNvSpPr>
          <p:nvPr>
            <p:ph idx="1"/>
          </p:nvPr>
        </p:nvSpPr>
        <p:spPr/>
        <p:txBody>
          <a:bodyPr>
            <a:normAutofit/>
          </a:bodyPr>
          <a:lstStyle/>
          <a:p>
            <a:pPr marL="0" indent="0">
              <a:buNone/>
            </a:pPr>
            <a:r>
              <a:rPr lang="en-US" sz="3600" dirty="0"/>
              <a:t>Watching sports is a popular hobby; some people think soccer is the best sport to watch, while others believe that football provides more viewing enjoyment. </a:t>
            </a:r>
          </a:p>
        </p:txBody>
      </p:sp>
    </p:spTree>
    <p:extLst>
      <p:ext uri="{BB962C8B-B14F-4D97-AF65-F5344CB8AC3E}">
        <p14:creationId xmlns:p14="http://schemas.microsoft.com/office/powerpoint/2010/main" val="2659567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90D3-7ECB-45CD-ADCD-EA65D9AA57B1}"/>
              </a:ext>
            </a:extLst>
          </p:cNvPr>
          <p:cNvSpPr>
            <a:spLocks noGrp="1"/>
          </p:cNvSpPr>
          <p:nvPr>
            <p:ph type="title"/>
          </p:nvPr>
        </p:nvSpPr>
        <p:spPr/>
        <p:txBody>
          <a:bodyPr>
            <a:normAutofit/>
          </a:bodyPr>
          <a:lstStyle/>
          <a:p>
            <a:pPr algn="ctr"/>
            <a:r>
              <a:rPr lang="en-US" sz="6000" b="1" dirty="0"/>
              <a:t>Some Statement #8</a:t>
            </a:r>
          </a:p>
        </p:txBody>
      </p:sp>
      <p:sp>
        <p:nvSpPr>
          <p:cNvPr id="3" name="Content Placeholder 2">
            <a:extLst>
              <a:ext uri="{FF2B5EF4-FFF2-40B4-BE49-F238E27FC236}">
                <a16:creationId xmlns:a16="http://schemas.microsoft.com/office/drawing/2014/main" id="{0F8A4AA2-A95A-4A23-8677-18FFAB93CA6F}"/>
              </a:ext>
            </a:extLst>
          </p:cNvPr>
          <p:cNvSpPr>
            <a:spLocks noGrp="1"/>
          </p:cNvSpPr>
          <p:nvPr>
            <p:ph idx="1"/>
          </p:nvPr>
        </p:nvSpPr>
        <p:spPr/>
        <p:txBody>
          <a:bodyPr>
            <a:normAutofit/>
          </a:bodyPr>
          <a:lstStyle/>
          <a:p>
            <a:r>
              <a:rPr lang="en-US" sz="3600" dirty="0"/>
              <a:t>Some people believe that playing video games is harmful to the development of social skills, while others believe that playing games allows people to connect with people around the world. </a:t>
            </a:r>
          </a:p>
        </p:txBody>
      </p:sp>
    </p:spTree>
    <p:extLst>
      <p:ext uri="{BB962C8B-B14F-4D97-AF65-F5344CB8AC3E}">
        <p14:creationId xmlns:p14="http://schemas.microsoft.com/office/powerpoint/2010/main" val="2676949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90D3-7ECB-45CD-ADCD-EA65D9AA57B1}"/>
              </a:ext>
            </a:extLst>
          </p:cNvPr>
          <p:cNvSpPr>
            <a:spLocks noGrp="1"/>
          </p:cNvSpPr>
          <p:nvPr>
            <p:ph type="title"/>
          </p:nvPr>
        </p:nvSpPr>
        <p:spPr/>
        <p:txBody>
          <a:bodyPr>
            <a:normAutofit/>
          </a:bodyPr>
          <a:lstStyle/>
          <a:p>
            <a:pPr algn="ctr"/>
            <a:r>
              <a:rPr lang="en-US" sz="6000" b="1" dirty="0"/>
              <a:t>Some Statement #9</a:t>
            </a:r>
          </a:p>
        </p:txBody>
      </p:sp>
      <p:sp>
        <p:nvSpPr>
          <p:cNvPr id="3" name="Content Placeholder 2">
            <a:extLst>
              <a:ext uri="{FF2B5EF4-FFF2-40B4-BE49-F238E27FC236}">
                <a16:creationId xmlns:a16="http://schemas.microsoft.com/office/drawing/2014/main" id="{0F8A4AA2-A95A-4A23-8677-18FFAB93CA6F}"/>
              </a:ext>
            </a:extLst>
          </p:cNvPr>
          <p:cNvSpPr>
            <a:spLocks noGrp="1"/>
          </p:cNvSpPr>
          <p:nvPr>
            <p:ph idx="1"/>
          </p:nvPr>
        </p:nvSpPr>
        <p:spPr/>
        <p:txBody>
          <a:bodyPr>
            <a:normAutofit/>
          </a:bodyPr>
          <a:lstStyle/>
          <a:p>
            <a:r>
              <a:rPr lang="en-US" sz="3600" dirty="0"/>
              <a:t>Some people dislike reading as a hobby, while others always carry around a book to read in the event they have a few extra minutes throughout the day. </a:t>
            </a:r>
          </a:p>
        </p:txBody>
      </p:sp>
    </p:spTree>
    <p:extLst>
      <p:ext uri="{BB962C8B-B14F-4D97-AF65-F5344CB8AC3E}">
        <p14:creationId xmlns:p14="http://schemas.microsoft.com/office/powerpoint/2010/main" val="2708406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90D3-7ECB-45CD-ADCD-EA65D9AA57B1}"/>
              </a:ext>
            </a:extLst>
          </p:cNvPr>
          <p:cNvSpPr>
            <a:spLocks noGrp="1"/>
          </p:cNvSpPr>
          <p:nvPr>
            <p:ph type="title"/>
          </p:nvPr>
        </p:nvSpPr>
        <p:spPr/>
        <p:txBody>
          <a:bodyPr>
            <a:normAutofit/>
          </a:bodyPr>
          <a:lstStyle/>
          <a:p>
            <a:pPr algn="ctr"/>
            <a:r>
              <a:rPr lang="en-US" sz="6000" b="1" dirty="0"/>
              <a:t>Some Statement #10</a:t>
            </a:r>
          </a:p>
        </p:txBody>
      </p:sp>
      <p:sp>
        <p:nvSpPr>
          <p:cNvPr id="3" name="Content Placeholder 2">
            <a:extLst>
              <a:ext uri="{FF2B5EF4-FFF2-40B4-BE49-F238E27FC236}">
                <a16:creationId xmlns:a16="http://schemas.microsoft.com/office/drawing/2014/main" id="{0F8A4AA2-A95A-4A23-8677-18FFAB93CA6F}"/>
              </a:ext>
            </a:extLst>
          </p:cNvPr>
          <p:cNvSpPr>
            <a:spLocks noGrp="1"/>
          </p:cNvSpPr>
          <p:nvPr>
            <p:ph idx="1"/>
          </p:nvPr>
        </p:nvSpPr>
        <p:spPr/>
        <p:txBody>
          <a:bodyPr>
            <a:normAutofit/>
          </a:bodyPr>
          <a:lstStyle/>
          <a:p>
            <a:r>
              <a:rPr lang="en-US" sz="3600" dirty="0"/>
              <a:t>Chocolate ice cream is the preferred flavor of some people, while others will only eat vanilla ice cream. </a:t>
            </a:r>
          </a:p>
        </p:txBody>
      </p:sp>
    </p:spTree>
    <p:extLst>
      <p:ext uri="{BB962C8B-B14F-4D97-AF65-F5344CB8AC3E}">
        <p14:creationId xmlns:p14="http://schemas.microsoft.com/office/powerpoint/2010/main" val="30562695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90D3-7ECB-45CD-ADCD-EA65D9AA57B1}"/>
              </a:ext>
            </a:extLst>
          </p:cNvPr>
          <p:cNvSpPr>
            <a:spLocks noGrp="1"/>
          </p:cNvSpPr>
          <p:nvPr>
            <p:ph type="title"/>
          </p:nvPr>
        </p:nvSpPr>
        <p:spPr/>
        <p:txBody>
          <a:bodyPr>
            <a:normAutofit/>
          </a:bodyPr>
          <a:lstStyle/>
          <a:p>
            <a:pPr algn="ctr"/>
            <a:r>
              <a:rPr lang="en-US" sz="6000" b="1" dirty="0"/>
              <a:t>Some Statement #11</a:t>
            </a:r>
          </a:p>
        </p:txBody>
      </p:sp>
      <p:sp>
        <p:nvSpPr>
          <p:cNvPr id="3" name="Content Placeholder 2">
            <a:extLst>
              <a:ext uri="{FF2B5EF4-FFF2-40B4-BE49-F238E27FC236}">
                <a16:creationId xmlns:a16="http://schemas.microsoft.com/office/drawing/2014/main" id="{0F8A4AA2-A95A-4A23-8677-18FFAB93CA6F}"/>
              </a:ext>
            </a:extLst>
          </p:cNvPr>
          <p:cNvSpPr>
            <a:spLocks noGrp="1"/>
          </p:cNvSpPr>
          <p:nvPr>
            <p:ph idx="1"/>
          </p:nvPr>
        </p:nvSpPr>
        <p:spPr/>
        <p:txBody>
          <a:bodyPr>
            <a:normAutofit/>
          </a:bodyPr>
          <a:lstStyle/>
          <a:p>
            <a:r>
              <a:rPr lang="en-US" sz="3600" dirty="0"/>
              <a:t>Sometimes people who start out as enemies have to work together and end up becoming friends. </a:t>
            </a:r>
          </a:p>
        </p:txBody>
      </p:sp>
    </p:spTree>
    <p:extLst>
      <p:ext uri="{BB962C8B-B14F-4D97-AF65-F5344CB8AC3E}">
        <p14:creationId xmlns:p14="http://schemas.microsoft.com/office/powerpoint/2010/main" val="2915578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1177-A378-46D4-B35C-0261C74D870F}"/>
              </a:ext>
            </a:extLst>
          </p:cNvPr>
          <p:cNvSpPr>
            <a:spLocks noGrp="1"/>
          </p:cNvSpPr>
          <p:nvPr>
            <p:ph type="title"/>
          </p:nvPr>
        </p:nvSpPr>
        <p:spPr/>
        <p:txBody>
          <a:bodyPr>
            <a:normAutofit fontScale="90000"/>
          </a:bodyPr>
          <a:lstStyle/>
          <a:p>
            <a:r>
              <a:rPr lang="en-US" sz="4800" b="1" dirty="0"/>
              <a:t>Informational Text: Let’s Read  </a:t>
            </a:r>
            <a:r>
              <a:rPr lang="en-US" sz="4800" b="1" dirty="0">
                <a:sym typeface="Wingdings" panose="05000000000000000000" pitchFamily="2" charset="2"/>
              </a:rPr>
              <a:t></a:t>
            </a:r>
            <a:endParaRPr lang="en-US" sz="4800" b="1" dirty="0"/>
          </a:p>
        </p:txBody>
      </p:sp>
      <p:sp>
        <p:nvSpPr>
          <p:cNvPr id="3" name="Content Placeholder 2">
            <a:extLst>
              <a:ext uri="{FF2B5EF4-FFF2-40B4-BE49-F238E27FC236}">
                <a16:creationId xmlns:a16="http://schemas.microsoft.com/office/drawing/2014/main" id="{798FE37D-6038-4D98-A159-688B13D058B8}"/>
              </a:ext>
            </a:extLst>
          </p:cNvPr>
          <p:cNvSpPr>
            <a:spLocks noGrp="1"/>
          </p:cNvSpPr>
          <p:nvPr>
            <p:ph sz="half" idx="1"/>
          </p:nvPr>
        </p:nvSpPr>
        <p:spPr>
          <a:xfrm>
            <a:off x="371475" y="2286000"/>
            <a:ext cx="5407532" cy="4023360"/>
          </a:xfrm>
        </p:spPr>
        <p:txBody>
          <a:bodyPr>
            <a:normAutofit/>
          </a:bodyPr>
          <a:lstStyle/>
          <a:p>
            <a:pPr marL="0" indent="0">
              <a:buNone/>
            </a:pPr>
            <a:r>
              <a:rPr lang="en-US" sz="2800" dirty="0"/>
              <a:t>Remember…</a:t>
            </a:r>
          </a:p>
          <a:p>
            <a:r>
              <a:rPr lang="en-US" dirty="0"/>
              <a:t>Look at the prompt before you read so you know what to look for as you read.</a:t>
            </a:r>
          </a:p>
          <a:p>
            <a:r>
              <a:rPr lang="en-US" dirty="0"/>
              <a:t>Read along silently as we read aloud</a:t>
            </a:r>
          </a:p>
          <a:p>
            <a:r>
              <a:rPr lang="en-US" dirty="0"/>
              <a:t>Annotate as you read</a:t>
            </a:r>
          </a:p>
        </p:txBody>
      </p:sp>
      <p:pic>
        <p:nvPicPr>
          <p:cNvPr id="6" name="Content Placeholder 5">
            <a:extLst>
              <a:ext uri="{FF2B5EF4-FFF2-40B4-BE49-F238E27FC236}">
                <a16:creationId xmlns:a16="http://schemas.microsoft.com/office/drawing/2014/main" id="{650F6627-D001-483C-A9A6-4307B1D49E6F}"/>
              </a:ext>
            </a:extLst>
          </p:cNvPr>
          <p:cNvPicPr>
            <a:picLocks noGrp="1" noChangeAspect="1"/>
          </p:cNvPicPr>
          <p:nvPr>
            <p:ph sz="half" idx="2"/>
          </p:nvPr>
        </p:nvPicPr>
        <p:blipFill>
          <a:blip r:embed="rId2"/>
          <a:stretch>
            <a:fillRect/>
          </a:stretch>
        </p:blipFill>
        <p:spPr>
          <a:xfrm>
            <a:off x="5989638" y="2695075"/>
            <a:ext cx="4754562" cy="3204574"/>
          </a:xfrm>
        </p:spPr>
      </p:pic>
    </p:spTree>
    <p:extLst>
      <p:ext uri="{BB962C8B-B14F-4D97-AF65-F5344CB8AC3E}">
        <p14:creationId xmlns:p14="http://schemas.microsoft.com/office/powerpoint/2010/main" val="23599264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A19BC-F027-40DA-A5F9-BBF1E91FD60A}"/>
              </a:ext>
            </a:extLst>
          </p:cNvPr>
          <p:cNvSpPr>
            <a:spLocks noGrp="1"/>
          </p:cNvSpPr>
          <p:nvPr>
            <p:ph type="title"/>
          </p:nvPr>
        </p:nvSpPr>
        <p:spPr>
          <a:xfrm>
            <a:off x="635506" y="414867"/>
            <a:ext cx="10530334" cy="1507067"/>
          </a:xfrm>
        </p:spPr>
        <p:txBody>
          <a:bodyPr>
            <a:normAutofit/>
          </a:bodyPr>
          <a:lstStyle/>
          <a:p>
            <a:r>
              <a:rPr lang="en-US" dirty="0"/>
              <a:t>Use the following steps to craft your thesis statement </a:t>
            </a:r>
          </a:p>
        </p:txBody>
      </p:sp>
      <p:graphicFrame>
        <p:nvGraphicFramePr>
          <p:cNvPr id="15" name="Table 14">
            <a:extLst>
              <a:ext uri="{FF2B5EF4-FFF2-40B4-BE49-F238E27FC236}">
                <a16:creationId xmlns:a16="http://schemas.microsoft.com/office/drawing/2014/main" id="{DC842A0C-45AB-41F2-8659-516D8211FA81}"/>
              </a:ext>
            </a:extLst>
          </p:cNvPr>
          <p:cNvGraphicFramePr>
            <a:graphicFrameLocks noGrp="1"/>
          </p:cNvGraphicFramePr>
          <p:nvPr/>
        </p:nvGraphicFramePr>
        <p:xfrm>
          <a:off x="742950" y="1773979"/>
          <a:ext cx="9791700" cy="2194560"/>
        </p:xfrm>
        <a:graphic>
          <a:graphicData uri="http://schemas.openxmlformats.org/drawingml/2006/table">
            <a:tbl>
              <a:tblPr>
                <a:tableStyleId>{5C22544A-7EE6-4342-B048-85BDC9FD1C3A}</a:tableStyleId>
              </a:tblPr>
              <a:tblGrid>
                <a:gridCol w="9791700">
                  <a:extLst>
                    <a:ext uri="{9D8B030D-6E8A-4147-A177-3AD203B41FA5}">
                      <a16:colId xmlns:a16="http://schemas.microsoft.com/office/drawing/2014/main" val="100078633"/>
                    </a:ext>
                  </a:extLst>
                </a:gridCol>
              </a:tblGrid>
              <a:tr h="1662747">
                <a:tc>
                  <a:txBody>
                    <a:bodyPr/>
                    <a:lstStyle/>
                    <a:p>
                      <a:pPr marL="0" marR="0" algn="l">
                        <a:spcBef>
                          <a:spcPts val="0"/>
                        </a:spcBef>
                        <a:spcAft>
                          <a:spcPts val="0"/>
                        </a:spcAft>
                      </a:pPr>
                      <a:r>
                        <a:rPr lang="en-US" sz="2400" dirty="0">
                          <a:effectLst/>
                        </a:rPr>
                        <a:t>1. Read the Writing Task. </a:t>
                      </a:r>
                    </a:p>
                    <a:p>
                      <a:pPr marL="0" marR="0" algn="l">
                        <a:spcBef>
                          <a:spcPts val="0"/>
                        </a:spcBef>
                        <a:spcAft>
                          <a:spcPts val="0"/>
                        </a:spcAft>
                      </a:pPr>
                      <a:r>
                        <a:rPr lang="en-US" sz="2400" dirty="0">
                          <a:effectLst/>
                        </a:rPr>
                        <a:t>2. Underline the “some statement”.</a:t>
                      </a:r>
                    </a:p>
                    <a:p>
                      <a:pPr marL="0" marR="0" algn="l">
                        <a:spcBef>
                          <a:spcPts val="0"/>
                        </a:spcBef>
                        <a:spcAft>
                          <a:spcPts val="0"/>
                        </a:spcAft>
                      </a:pPr>
                      <a:r>
                        <a:rPr lang="en-US" sz="2400" dirty="0">
                          <a:effectLst/>
                        </a:rPr>
                        <a:t>3. Circle 2-3 words you plan to use when you rephrase the “some statement”. </a:t>
                      </a:r>
                    </a:p>
                    <a:p>
                      <a:pPr marL="0" marR="0" algn="l">
                        <a:spcBef>
                          <a:spcPts val="0"/>
                        </a:spcBef>
                        <a:spcAft>
                          <a:spcPts val="0"/>
                        </a:spcAft>
                      </a:pPr>
                      <a:r>
                        <a:rPr lang="en-US" sz="2400" dirty="0">
                          <a:effectLst/>
                        </a:rPr>
                        <a:t>4. Rephrase the “some statement”. You are only allowed to use 2-3 words from the original “some statement”.</a:t>
                      </a:r>
                      <a:endParaRPr lang="en-US" sz="2400" dirty="0">
                        <a:effectLst/>
                        <a:latin typeface="Times New Roman" panose="02020603050405020304" pitchFamily="18" charset="0"/>
                        <a:ea typeface="Times New Roman" panose="02020603050405020304" pitchFamily="18" charset="0"/>
                      </a:endParaRPr>
                    </a:p>
                  </a:txBody>
                  <a:tcPr marL="114300" marR="114300" marT="0" marB="0"/>
                </a:tc>
                <a:extLst>
                  <a:ext uri="{0D108BD9-81ED-4DB2-BD59-A6C34878D82A}">
                    <a16:rowId xmlns:a16="http://schemas.microsoft.com/office/drawing/2014/main" val="224187325"/>
                  </a:ext>
                </a:extLst>
              </a:tr>
            </a:tbl>
          </a:graphicData>
        </a:graphic>
      </p:graphicFrame>
      <p:sp>
        <p:nvSpPr>
          <p:cNvPr id="3" name="Content Placeholder 2">
            <a:extLst>
              <a:ext uri="{FF2B5EF4-FFF2-40B4-BE49-F238E27FC236}">
                <a16:creationId xmlns:a16="http://schemas.microsoft.com/office/drawing/2014/main" id="{3782935F-10AF-4A60-A6BF-E0F15B4DD3F2}"/>
              </a:ext>
            </a:extLst>
          </p:cNvPr>
          <p:cNvSpPr>
            <a:spLocks noGrp="1"/>
          </p:cNvSpPr>
          <p:nvPr>
            <p:ph idx="1"/>
          </p:nvPr>
        </p:nvSpPr>
        <p:spPr>
          <a:xfrm>
            <a:off x="4095750" y="2015732"/>
            <a:ext cx="6959104" cy="2718193"/>
          </a:xfrm>
        </p:spPr>
        <p:txBody>
          <a:bodyPr/>
          <a:lstStyle/>
          <a:p>
            <a:endParaRPr lang="en-US" dirty="0"/>
          </a:p>
        </p:txBody>
      </p:sp>
    </p:spTree>
    <p:extLst>
      <p:ext uri="{BB962C8B-B14F-4D97-AF65-F5344CB8AC3E}">
        <p14:creationId xmlns:p14="http://schemas.microsoft.com/office/powerpoint/2010/main" val="1016003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36609-35EB-4D90-BD6A-877802F7DAB8}"/>
              </a:ext>
            </a:extLst>
          </p:cNvPr>
          <p:cNvSpPr>
            <a:spLocks noGrp="1"/>
          </p:cNvSpPr>
          <p:nvPr>
            <p:ph type="title"/>
          </p:nvPr>
        </p:nvSpPr>
        <p:spPr>
          <a:xfrm>
            <a:off x="684211" y="4886325"/>
            <a:ext cx="9307513" cy="1108074"/>
          </a:xfrm>
        </p:spPr>
        <p:txBody>
          <a:bodyPr/>
          <a:lstStyle/>
          <a:p>
            <a:r>
              <a:rPr lang="en-US" dirty="0"/>
              <a:t>Classroom Rules and Procedures</a:t>
            </a:r>
          </a:p>
        </p:txBody>
      </p:sp>
      <p:sp>
        <p:nvSpPr>
          <p:cNvPr id="3" name="Content Placeholder 2">
            <a:extLst>
              <a:ext uri="{FF2B5EF4-FFF2-40B4-BE49-F238E27FC236}">
                <a16:creationId xmlns:a16="http://schemas.microsoft.com/office/drawing/2014/main" id="{874EA7AC-CB7F-4659-8EDB-1AB9C1098B3E}"/>
              </a:ext>
            </a:extLst>
          </p:cNvPr>
          <p:cNvSpPr>
            <a:spLocks noGrp="1"/>
          </p:cNvSpPr>
          <p:nvPr>
            <p:ph idx="1"/>
          </p:nvPr>
        </p:nvSpPr>
        <p:spPr>
          <a:xfrm>
            <a:off x="684211" y="685800"/>
            <a:ext cx="9117013" cy="4476750"/>
          </a:xfrm>
        </p:spPr>
        <p:txBody>
          <a:bodyPr>
            <a:normAutofit fontScale="92500" lnSpcReduction="20000"/>
          </a:bodyPr>
          <a:lstStyle/>
          <a:p>
            <a:r>
              <a:rPr lang="en-US" b="1" dirty="0"/>
              <a:t>PBIS AIR Expectations: </a:t>
            </a:r>
            <a:r>
              <a:rPr lang="en-US" dirty="0"/>
              <a:t>PBIS Poster in front of room</a:t>
            </a:r>
            <a:endParaRPr lang="en-US" b="1" dirty="0"/>
          </a:p>
          <a:p>
            <a:r>
              <a:rPr lang="en-US" b="1" dirty="0"/>
              <a:t>Entering</a:t>
            </a:r>
            <a:r>
              <a:rPr lang="en-US" dirty="0"/>
              <a:t>: Line up at the lockers before entering—if the door is closed, wait patiently until my home class is dismissed</a:t>
            </a:r>
          </a:p>
          <a:p>
            <a:r>
              <a:rPr lang="en-US" b="1" dirty="0"/>
              <a:t>Seats</a:t>
            </a:r>
            <a:r>
              <a:rPr lang="en-US" dirty="0"/>
              <a:t>: Today you may choose where you sit—seats will be assigned/changed based on how you behave—choose wisely </a:t>
            </a:r>
            <a:r>
              <a:rPr lang="en-US" dirty="0">
                <a:sym typeface="Wingdings" panose="05000000000000000000" pitchFamily="2" charset="2"/>
              </a:rPr>
              <a:t></a:t>
            </a:r>
          </a:p>
          <a:p>
            <a:r>
              <a:rPr lang="en-US" b="1" dirty="0">
                <a:sym typeface="Wingdings" panose="05000000000000000000" pitchFamily="2" charset="2"/>
              </a:rPr>
              <a:t>Writing Folders</a:t>
            </a:r>
            <a:r>
              <a:rPr lang="en-US" dirty="0">
                <a:sym typeface="Wingdings" panose="05000000000000000000" pitchFamily="2" charset="2"/>
              </a:rPr>
              <a:t>: Remain in the classroom at the end of each day</a:t>
            </a:r>
          </a:p>
          <a:p>
            <a:r>
              <a:rPr lang="en-US" b="1" dirty="0">
                <a:sym typeface="Wingdings" panose="05000000000000000000" pitchFamily="2" charset="2"/>
              </a:rPr>
              <a:t>Pencils</a:t>
            </a:r>
            <a:r>
              <a:rPr lang="en-US" dirty="0">
                <a:sym typeface="Wingdings" panose="05000000000000000000" pitchFamily="2" charset="2"/>
              </a:rPr>
              <a:t>: Sharpen pencils during work session </a:t>
            </a:r>
          </a:p>
          <a:p>
            <a:pPr lvl="1"/>
            <a:r>
              <a:rPr lang="en-US" dirty="0">
                <a:sym typeface="Wingdings" panose="05000000000000000000" pitchFamily="2" charset="2"/>
              </a:rPr>
              <a:t>Trade a valuable item to borrow a pencil</a:t>
            </a:r>
          </a:p>
          <a:p>
            <a:pPr lvl="1"/>
            <a:r>
              <a:rPr lang="en-US" dirty="0">
                <a:sym typeface="Wingdings" panose="05000000000000000000" pitchFamily="2" charset="2"/>
              </a:rPr>
              <a:t>Purchase a pencil to keep for 1 Cooper Cash</a:t>
            </a:r>
          </a:p>
          <a:p>
            <a:r>
              <a:rPr lang="en-US" b="1" dirty="0">
                <a:sym typeface="Wingdings" panose="05000000000000000000" pitchFamily="2" charset="2"/>
              </a:rPr>
              <a:t>Charging Phones</a:t>
            </a:r>
            <a:r>
              <a:rPr lang="en-US" dirty="0">
                <a:sym typeface="Wingdings" panose="05000000000000000000" pitchFamily="2" charset="2"/>
              </a:rPr>
              <a:t>: 3 Cooper Cash; you must provide the charger</a:t>
            </a:r>
          </a:p>
          <a:p>
            <a:r>
              <a:rPr lang="en-US" b="1" dirty="0">
                <a:sym typeface="Wingdings" panose="05000000000000000000" pitchFamily="2" charset="2"/>
              </a:rPr>
              <a:t>Restroom/Water</a:t>
            </a:r>
            <a:r>
              <a:rPr lang="en-US" dirty="0">
                <a:sym typeface="Wingdings" panose="05000000000000000000" pitchFamily="2" charset="2"/>
              </a:rPr>
              <a:t>: 1</a:t>
            </a:r>
            <a:r>
              <a:rPr lang="en-US" baseline="30000" dirty="0">
                <a:sym typeface="Wingdings" panose="05000000000000000000" pitchFamily="2" charset="2"/>
              </a:rPr>
              <a:t>st</a:t>
            </a:r>
            <a:r>
              <a:rPr lang="en-US" dirty="0">
                <a:sym typeface="Wingdings" panose="05000000000000000000" pitchFamily="2" charset="2"/>
              </a:rPr>
              <a:t>: No passes: you should have gone in homeroom</a:t>
            </a:r>
          </a:p>
          <a:p>
            <a:pPr lvl="1"/>
            <a:r>
              <a:rPr lang="en-US" dirty="0">
                <a:sym typeface="Wingdings" panose="05000000000000000000" pitchFamily="2" charset="2"/>
              </a:rPr>
              <a:t>2</a:t>
            </a:r>
            <a:r>
              <a:rPr lang="en-US" baseline="30000" dirty="0">
                <a:sym typeface="Wingdings" panose="05000000000000000000" pitchFamily="2" charset="2"/>
              </a:rPr>
              <a:t>nd</a:t>
            </a:r>
            <a:r>
              <a:rPr lang="en-US" dirty="0">
                <a:sym typeface="Wingdings" panose="05000000000000000000" pitchFamily="2" charset="2"/>
              </a:rPr>
              <a:t>, 6</a:t>
            </a:r>
            <a:r>
              <a:rPr lang="en-US" baseline="30000" dirty="0">
                <a:sym typeface="Wingdings" panose="05000000000000000000" pitchFamily="2" charset="2"/>
              </a:rPr>
              <a:t>th</a:t>
            </a:r>
            <a:r>
              <a:rPr lang="en-US" dirty="0">
                <a:sym typeface="Wingdings" panose="05000000000000000000" pitchFamily="2" charset="2"/>
              </a:rPr>
              <a:t>, 7</a:t>
            </a:r>
            <a:r>
              <a:rPr lang="en-US" baseline="30000" dirty="0">
                <a:sym typeface="Wingdings" panose="05000000000000000000" pitchFamily="2" charset="2"/>
              </a:rPr>
              <a:t>th</a:t>
            </a:r>
            <a:r>
              <a:rPr lang="en-US" dirty="0">
                <a:sym typeface="Wingdings" panose="05000000000000000000" pitchFamily="2" charset="2"/>
              </a:rPr>
              <a:t> : Only 1 pass a week—use your pass wisely</a:t>
            </a:r>
          </a:p>
        </p:txBody>
      </p:sp>
    </p:spTree>
    <p:extLst>
      <p:ext uri="{BB962C8B-B14F-4D97-AF65-F5344CB8AC3E}">
        <p14:creationId xmlns:p14="http://schemas.microsoft.com/office/powerpoint/2010/main" val="3559914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008D71A-9ED8-43F9-AF1E-B1A699E6B70D}"/>
              </a:ext>
            </a:extLst>
          </p:cNvPr>
          <p:cNvSpPr>
            <a:spLocks noGrp="1"/>
          </p:cNvSpPr>
          <p:nvPr>
            <p:ph type="title"/>
          </p:nvPr>
        </p:nvSpPr>
        <p:spPr>
          <a:xfrm>
            <a:off x="676746" y="609600"/>
            <a:ext cx="6831494" cy="1320800"/>
          </a:xfrm>
        </p:spPr>
        <p:txBody>
          <a:bodyPr vert="horz" lIns="91440" tIns="45720" rIns="91440" bIns="45720" rtlCol="0" anchor="ctr">
            <a:normAutofit/>
          </a:bodyPr>
          <a:lstStyle/>
          <a:p>
            <a:r>
              <a:rPr lang="en-US" dirty="0" err="1"/>
              <a:t>WEdnesday</a:t>
            </a:r>
            <a:r>
              <a:rPr lang="en-US" dirty="0"/>
              <a:t> February 26th</a:t>
            </a:r>
          </a:p>
        </p:txBody>
      </p:sp>
      <p:sp>
        <p:nvSpPr>
          <p:cNvPr id="10" name="Content Placeholder 9">
            <a:extLst>
              <a:ext uri="{FF2B5EF4-FFF2-40B4-BE49-F238E27FC236}">
                <a16:creationId xmlns:a16="http://schemas.microsoft.com/office/drawing/2014/main" id="{6ED61E11-078B-4EF8-93AB-2EBC897080A0}"/>
              </a:ext>
            </a:extLst>
          </p:cNvPr>
          <p:cNvSpPr>
            <a:spLocks noGrp="1"/>
          </p:cNvSpPr>
          <p:nvPr>
            <p:ph sz="half" idx="1"/>
          </p:nvPr>
        </p:nvSpPr>
        <p:spPr>
          <a:xfrm>
            <a:off x="685167" y="2160589"/>
            <a:ext cx="3720916" cy="3560733"/>
          </a:xfrm>
        </p:spPr>
        <p:txBody>
          <a:bodyPr vert="horz" lIns="91440" tIns="45720" rIns="91440" bIns="45720" rtlCol="0">
            <a:normAutofit fontScale="92500" lnSpcReduction="20000"/>
          </a:bodyPr>
          <a:lstStyle/>
          <a:p>
            <a:pPr marL="0" indent="0">
              <a:lnSpc>
                <a:spcPct val="90000"/>
              </a:lnSpc>
              <a:buNone/>
            </a:pPr>
            <a:r>
              <a:rPr lang="en-US" b="1" dirty="0"/>
              <a:t>Opening</a:t>
            </a:r>
          </a:p>
          <a:p>
            <a:pPr>
              <a:lnSpc>
                <a:spcPct val="90000"/>
              </a:lnSpc>
            </a:pPr>
            <a:r>
              <a:rPr lang="en-US" dirty="0"/>
              <a:t>Practice Staying on Topic</a:t>
            </a:r>
          </a:p>
          <a:p>
            <a:pPr marL="0" indent="0">
              <a:lnSpc>
                <a:spcPct val="90000"/>
              </a:lnSpc>
              <a:buNone/>
            </a:pPr>
            <a:r>
              <a:rPr lang="en-US" b="1" dirty="0"/>
              <a:t>Work Session</a:t>
            </a:r>
            <a:endParaRPr lang="en-US" dirty="0"/>
          </a:p>
          <a:p>
            <a:pPr>
              <a:lnSpc>
                <a:spcPct val="90000"/>
              </a:lnSpc>
            </a:pPr>
            <a:r>
              <a:rPr lang="en-US" dirty="0"/>
              <a:t>Classroom Procedure Overview</a:t>
            </a:r>
          </a:p>
          <a:p>
            <a:pPr>
              <a:lnSpc>
                <a:spcPct val="90000"/>
              </a:lnSpc>
            </a:pPr>
            <a:r>
              <a:rPr lang="en-US" dirty="0"/>
              <a:t>Explanatory Writing Basics Review </a:t>
            </a:r>
          </a:p>
          <a:p>
            <a:pPr>
              <a:lnSpc>
                <a:spcPct val="90000"/>
              </a:lnSpc>
            </a:pPr>
            <a:r>
              <a:rPr lang="en-US" dirty="0"/>
              <a:t>Explanatory Writing Thesis Statement Analysis</a:t>
            </a:r>
          </a:p>
          <a:p>
            <a:pPr>
              <a:lnSpc>
                <a:spcPct val="90000"/>
              </a:lnSpc>
            </a:pPr>
            <a:r>
              <a:rPr lang="en-US" dirty="0"/>
              <a:t>Crafting an Explanatory Essay Thesis Statement Practice</a:t>
            </a:r>
          </a:p>
          <a:p>
            <a:pPr marL="0" indent="0">
              <a:lnSpc>
                <a:spcPct val="90000"/>
              </a:lnSpc>
              <a:buNone/>
            </a:pPr>
            <a:r>
              <a:rPr lang="en-US" b="1" dirty="0"/>
              <a:t>Closing</a:t>
            </a:r>
          </a:p>
          <a:p>
            <a:pPr>
              <a:lnSpc>
                <a:spcPct val="90000"/>
              </a:lnSpc>
            </a:pPr>
            <a:r>
              <a:rPr lang="en-US" dirty="0"/>
              <a:t>Thesis Statement </a:t>
            </a:r>
            <a:r>
              <a:rPr lang="en-US" dirty="0" err="1"/>
              <a:t>Shareouts</a:t>
            </a:r>
            <a:endParaRPr lang="en-US" dirty="0"/>
          </a:p>
        </p:txBody>
      </p:sp>
      <p:sp>
        <p:nvSpPr>
          <p:cNvPr id="2" name="Content Placeholder 1">
            <a:extLst>
              <a:ext uri="{FF2B5EF4-FFF2-40B4-BE49-F238E27FC236}">
                <a16:creationId xmlns:a16="http://schemas.microsoft.com/office/drawing/2014/main" id="{9AF40214-8F5F-4B05-B0E0-CB07FD1220D1}"/>
              </a:ext>
            </a:extLst>
          </p:cNvPr>
          <p:cNvSpPr>
            <a:spLocks noGrp="1"/>
          </p:cNvSpPr>
          <p:nvPr>
            <p:ph sz="half" idx="2"/>
          </p:nvPr>
        </p:nvSpPr>
        <p:spPr>
          <a:xfrm>
            <a:off x="4559107" y="2160589"/>
            <a:ext cx="5375468" cy="3880773"/>
          </a:xfrm>
        </p:spPr>
        <p:txBody>
          <a:bodyPr>
            <a:normAutofit fontScale="92500" lnSpcReduction="20000"/>
          </a:bodyPr>
          <a:lstStyle/>
          <a:p>
            <a:pPr marL="0" indent="0">
              <a:buNone/>
            </a:pPr>
            <a:r>
              <a:rPr lang="en-US" b="1" dirty="0"/>
              <a:t>Standard</a:t>
            </a:r>
          </a:p>
          <a:p>
            <a:pPr marL="0" indent="0">
              <a:buNone/>
            </a:pPr>
            <a:r>
              <a:rPr lang="en-US" dirty="0"/>
              <a:t>ELAGSE7W2: Write informative/explanatory texts to examine a topic and convey ideas, concepts, and information through the selection, organization, and analysis of relevant content.   </a:t>
            </a:r>
          </a:p>
          <a:p>
            <a:pPr marL="0" indent="0">
              <a:buNone/>
            </a:pPr>
            <a:r>
              <a:rPr lang="en-US" b="1" dirty="0"/>
              <a:t>Learning Target</a:t>
            </a:r>
          </a:p>
          <a:p>
            <a:pPr marL="0" indent="0">
              <a:buNone/>
            </a:pPr>
            <a:r>
              <a:rPr lang="en-US" dirty="0"/>
              <a:t>I can paraphrase the prompt’s “some” statement to craft an effective thesis statement.   </a:t>
            </a:r>
          </a:p>
          <a:p>
            <a:pPr marL="0" indent="0">
              <a:buNone/>
            </a:pPr>
            <a:r>
              <a:rPr lang="en-US" b="1" dirty="0"/>
              <a:t>Essential Question</a:t>
            </a:r>
          </a:p>
          <a:p>
            <a:pPr marL="0" indent="0">
              <a:buNone/>
            </a:pPr>
            <a:r>
              <a:rPr lang="en-US" dirty="0"/>
              <a:t>How do I write an effective thesis statement?</a:t>
            </a:r>
          </a:p>
        </p:txBody>
      </p:sp>
    </p:spTree>
    <p:extLst>
      <p:ext uri="{BB962C8B-B14F-4D97-AF65-F5344CB8AC3E}">
        <p14:creationId xmlns:p14="http://schemas.microsoft.com/office/powerpoint/2010/main" val="3924300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B1EDA-F923-4068-934A-96F70EA53783}"/>
              </a:ext>
            </a:extLst>
          </p:cNvPr>
          <p:cNvSpPr>
            <a:spLocks noGrp="1"/>
          </p:cNvSpPr>
          <p:nvPr>
            <p:ph type="title"/>
          </p:nvPr>
        </p:nvSpPr>
        <p:spPr>
          <a:xfrm>
            <a:off x="684212" y="685799"/>
            <a:ext cx="3747111" cy="4892040"/>
          </a:xfrm>
        </p:spPr>
        <p:txBody>
          <a:bodyPr>
            <a:normAutofit/>
          </a:bodyPr>
          <a:lstStyle/>
          <a:p>
            <a:pPr algn="r"/>
            <a:r>
              <a:rPr lang="en-US" sz="3200" dirty="0"/>
              <a:t>Warm Up: Which sentence does not apply to the passage?</a:t>
            </a:r>
            <a:r>
              <a:rPr lang="en-US" dirty="0"/>
              <a:t>  </a:t>
            </a:r>
          </a:p>
        </p:txBody>
      </p:sp>
      <p:sp>
        <p:nvSpPr>
          <p:cNvPr id="3" name="Content Placeholder 2">
            <a:extLst>
              <a:ext uri="{FF2B5EF4-FFF2-40B4-BE49-F238E27FC236}">
                <a16:creationId xmlns:a16="http://schemas.microsoft.com/office/drawing/2014/main" id="{1A2D6E61-D3B9-4AB8-B18E-E2DB68396967}"/>
              </a:ext>
            </a:extLst>
          </p:cNvPr>
          <p:cNvSpPr>
            <a:spLocks noGrp="1"/>
          </p:cNvSpPr>
          <p:nvPr>
            <p:ph idx="1"/>
          </p:nvPr>
        </p:nvSpPr>
        <p:spPr>
          <a:xfrm>
            <a:off x="4979961" y="685798"/>
            <a:ext cx="6856438" cy="5694681"/>
          </a:xfrm>
        </p:spPr>
        <p:txBody>
          <a:bodyPr>
            <a:normAutofit/>
          </a:bodyPr>
          <a:lstStyle/>
          <a:p>
            <a:pPr marL="0" indent="0">
              <a:buNone/>
            </a:pPr>
            <a:r>
              <a:rPr lang="en-US" sz="2400" dirty="0"/>
              <a:t>(1) Five score years ago, a great American, in whose symbolic shadow we stand today, signed the Emancipation Proclamation. (2) This momentous decree came as a great beacon light of hope to millions of Negro slaves who had been seared in the flames of withering injustice. (3) Not even the Negro in South Africa is free. (4) It came as a joyous daybreak to end the long night of their captivity. But 100 years later, the Negro still is not free. </a:t>
            </a:r>
          </a:p>
          <a:p>
            <a:pPr marL="0" indent="0">
              <a:buNone/>
            </a:pPr>
            <a:br>
              <a:rPr lang="en-US" sz="2200" dirty="0"/>
            </a:br>
            <a:r>
              <a:rPr lang="en-US" sz="2200" dirty="0"/>
              <a:t>-Martin Luther King, Jr.'s "I Have A Dream" speech </a:t>
            </a:r>
            <a:r>
              <a:rPr lang="en-US" dirty="0"/>
              <a:t> </a:t>
            </a:r>
            <a:endParaRPr lang="en-US" dirty="0">
              <a:solidFill>
                <a:schemeClr val="tx1"/>
              </a:solidFill>
            </a:endParaRPr>
          </a:p>
        </p:txBody>
      </p:sp>
    </p:spTree>
    <p:extLst>
      <p:ext uri="{BB962C8B-B14F-4D97-AF65-F5344CB8AC3E}">
        <p14:creationId xmlns:p14="http://schemas.microsoft.com/office/powerpoint/2010/main" val="860120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B1EDA-F923-4068-934A-96F70EA53783}"/>
              </a:ext>
            </a:extLst>
          </p:cNvPr>
          <p:cNvSpPr>
            <a:spLocks noGrp="1"/>
          </p:cNvSpPr>
          <p:nvPr>
            <p:ph type="title"/>
          </p:nvPr>
        </p:nvSpPr>
        <p:spPr>
          <a:xfrm>
            <a:off x="684212" y="685799"/>
            <a:ext cx="3747111" cy="4892040"/>
          </a:xfrm>
        </p:spPr>
        <p:txBody>
          <a:bodyPr>
            <a:normAutofit/>
          </a:bodyPr>
          <a:lstStyle/>
          <a:p>
            <a:pPr algn="r"/>
            <a:r>
              <a:rPr lang="en-US" sz="3200" dirty="0"/>
              <a:t>Warm Up: Which sentence does not apply to the passage?</a:t>
            </a:r>
            <a:r>
              <a:rPr lang="en-US" dirty="0"/>
              <a:t>  </a:t>
            </a:r>
          </a:p>
        </p:txBody>
      </p:sp>
      <p:sp>
        <p:nvSpPr>
          <p:cNvPr id="3" name="Content Placeholder 2">
            <a:extLst>
              <a:ext uri="{FF2B5EF4-FFF2-40B4-BE49-F238E27FC236}">
                <a16:creationId xmlns:a16="http://schemas.microsoft.com/office/drawing/2014/main" id="{1A2D6E61-D3B9-4AB8-B18E-E2DB68396967}"/>
              </a:ext>
            </a:extLst>
          </p:cNvPr>
          <p:cNvSpPr>
            <a:spLocks noGrp="1"/>
          </p:cNvSpPr>
          <p:nvPr>
            <p:ph idx="1"/>
          </p:nvPr>
        </p:nvSpPr>
        <p:spPr>
          <a:xfrm>
            <a:off x="4979961" y="685798"/>
            <a:ext cx="6856438" cy="5694681"/>
          </a:xfrm>
        </p:spPr>
        <p:txBody>
          <a:bodyPr>
            <a:normAutofit/>
          </a:bodyPr>
          <a:lstStyle/>
          <a:p>
            <a:pPr marL="0" indent="0">
              <a:buNone/>
            </a:pPr>
            <a:r>
              <a:rPr lang="en-US" sz="2400" dirty="0"/>
              <a:t>(1) Five score years ago, a great American, in whose symbolic shadow we stand today, signed the Emancipation Proclamation. (2) This momentous decree came as a great beacon light of hope to millions of Negro slaves who had been seared in the flames of withering injustice</a:t>
            </a:r>
            <a:r>
              <a:rPr lang="en-US" sz="2400" dirty="0">
                <a:highlight>
                  <a:srgbClr val="FFFF00"/>
                </a:highlight>
              </a:rPr>
              <a:t>. (3) Not even the Negro in South Africa is free.</a:t>
            </a:r>
            <a:r>
              <a:rPr lang="en-US" sz="2400" dirty="0"/>
              <a:t> (4) It came as a joyous daybreak to end the long night of their captivity. But 100 years later, the Negro still is not free. </a:t>
            </a:r>
          </a:p>
          <a:p>
            <a:pPr marL="0" indent="0">
              <a:buNone/>
            </a:pPr>
            <a:br>
              <a:rPr lang="en-US" sz="2200" dirty="0"/>
            </a:br>
            <a:r>
              <a:rPr lang="en-US" sz="2200" dirty="0"/>
              <a:t>-Martin Luther King, Jr.'s "I Have A Dream" speech </a:t>
            </a:r>
            <a:r>
              <a:rPr lang="en-US" dirty="0"/>
              <a:t> </a:t>
            </a:r>
            <a:endParaRPr lang="en-US" dirty="0">
              <a:solidFill>
                <a:schemeClr val="tx1"/>
              </a:solidFill>
            </a:endParaRPr>
          </a:p>
        </p:txBody>
      </p:sp>
    </p:spTree>
    <p:extLst>
      <p:ext uri="{BB962C8B-B14F-4D97-AF65-F5344CB8AC3E}">
        <p14:creationId xmlns:p14="http://schemas.microsoft.com/office/powerpoint/2010/main" val="3900055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C9AC8-5D58-471A-8A59-EB94697D9D4D}"/>
              </a:ext>
            </a:extLst>
          </p:cNvPr>
          <p:cNvSpPr>
            <a:spLocks noGrp="1"/>
          </p:cNvSpPr>
          <p:nvPr>
            <p:ph type="title"/>
          </p:nvPr>
        </p:nvSpPr>
        <p:spPr/>
        <p:txBody>
          <a:bodyPr vert="horz" lIns="91440" tIns="45720" rIns="91440" bIns="45720" rtlCol="0" anchor="ctr">
            <a:normAutofit/>
          </a:bodyPr>
          <a:lstStyle/>
          <a:p>
            <a:r>
              <a:rPr lang="en-US"/>
              <a:t>Quick Cornell Notes</a:t>
            </a:r>
          </a:p>
        </p:txBody>
      </p:sp>
      <p:sp>
        <p:nvSpPr>
          <p:cNvPr id="3" name="Content Placeholder 2">
            <a:extLst>
              <a:ext uri="{FF2B5EF4-FFF2-40B4-BE49-F238E27FC236}">
                <a16:creationId xmlns:a16="http://schemas.microsoft.com/office/drawing/2014/main" id="{C8AFF0DD-468A-4C59-A618-691566EA009F}"/>
              </a:ext>
            </a:extLst>
          </p:cNvPr>
          <p:cNvSpPr>
            <a:spLocks noGrp="1"/>
          </p:cNvSpPr>
          <p:nvPr>
            <p:ph sz="half" idx="1"/>
          </p:nvPr>
        </p:nvSpPr>
        <p:spPr>
          <a:xfrm>
            <a:off x="4325696" y="733647"/>
            <a:ext cx="6593129" cy="3575884"/>
          </a:xfrm>
        </p:spPr>
        <p:txBody>
          <a:bodyPr vert="horz" lIns="91440" tIns="45720" rIns="91440" bIns="45720" rtlCol="0" anchor="ctr">
            <a:normAutofit/>
          </a:bodyPr>
          <a:lstStyle/>
          <a:p>
            <a:r>
              <a:rPr lang="en-US">
                <a:highlight>
                  <a:srgbClr val="FFFF00"/>
                </a:highlight>
              </a:rPr>
              <a:t>Directions:</a:t>
            </a:r>
          </a:p>
          <a:p>
            <a:r>
              <a:rPr lang="en-US"/>
              <a:t>Using your Cornell Notes Handout, copy the notes displayed on the PowerPoint. </a:t>
            </a:r>
          </a:p>
          <a:p>
            <a:r>
              <a:rPr lang="en-US">
                <a:highlight>
                  <a:srgbClr val="00FF00"/>
                </a:highlight>
              </a:rPr>
              <a:t>Materials:</a:t>
            </a:r>
          </a:p>
          <a:p>
            <a:r>
              <a:rPr lang="en-US"/>
              <a:t>1. Cornell Notes: Informational/Explanatory Thesis Statement </a:t>
            </a:r>
          </a:p>
          <a:p>
            <a:r>
              <a:rPr lang="en-US"/>
              <a:t>2. Pencil</a:t>
            </a:r>
          </a:p>
        </p:txBody>
      </p:sp>
      <p:pic>
        <p:nvPicPr>
          <p:cNvPr id="6" name="Content Placeholder 5" descr="A close up of a logo&#10;&#10;Description automatically generated">
            <a:extLst>
              <a:ext uri="{FF2B5EF4-FFF2-40B4-BE49-F238E27FC236}">
                <a16:creationId xmlns:a16="http://schemas.microsoft.com/office/drawing/2014/main" id="{EAD909BD-4B13-4DA9-94D0-62710685D12F}"/>
              </a:ext>
            </a:extLst>
          </p:cNvPr>
          <p:cNvPicPr>
            <a:picLocks noGrp="1" noChangeAspect="1"/>
          </p:cNvPicPr>
          <p:nvPr>
            <p:ph sz="half" idx="2"/>
          </p:nvPr>
        </p:nvPicPr>
        <p:blipFill>
          <a:blip r:embed="rId2"/>
          <a:stretch>
            <a:fillRect/>
          </a:stretch>
        </p:blipFill>
        <p:spPr>
          <a:xfrm>
            <a:off x="791240" y="1478565"/>
            <a:ext cx="3185108" cy="2077331"/>
          </a:xfrm>
          <a:prstGeom prst="rect">
            <a:avLst/>
          </a:prstGeom>
          <a:effectLst>
            <a:innerShdw blurRad="57150" dist="38100" dir="14460000">
              <a:prstClr val="black">
                <a:alpha val="70000"/>
              </a:prstClr>
            </a:innerShdw>
          </a:effectLst>
        </p:spPr>
      </p:pic>
    </p:spTree>
    <p:extLst>
      <p:ext uri="{BB962C8B-B14F-4D97-AF65-F5344CB8AC3E}">
        <p14:creationId xmlns:p14="http://schemas.microsoft.com/office/powerpoint/2010/main" val="781900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756CC-4AA6-4E51-A004-BBA3F3D9B8C1}"/>
              </a:ext>
            </a:extLst>
          </p:cNvPr>
          <p:cNvSpPr>
            <a:spLocks noGrp="1"/>
          </p:cNvSpPr>
          <p:nvPr>
            <p:ph type="title"/>
          </p:nvPr>
        </p:nvSpPr>
        <p:spPr/>
        <p:txBody>
          <a:bodyPr>
            <a:normAutofit/>
          </a:bodyPr>
          <a:lstStyle/>
          <a:p>
            <a:r>
              <a:rPr lang="en-US" dirty="0"/>
              <a:t>What is an informational/explanatory essay?</a:t>
            </a:r>
          </a:p>
        </p:txBody>
      </p:sp>
      <p:sp>
        <p:nvSpPr>
          <p:cNvPr id="5" name="Content Placeholder 4">
            <a:extLst>
              <a:ext uri="{FF2B5EF4-FFF2-40B4-BE49-F238E27FC236}">
                <a16:creationId xmlns:a16="http://schemas.microsoft.com/office/drawing/2014/main" id="{50461A98-3E96-4F55-95E3-3D2357BA5D90}"/>
              </a:ext>
            </a:extLst>
          </p:cNvPr>
          <p:cNvSpPr>
            <a:spLocks noGrp="1"/>
          </p:cNvSpPr>
          <p:nvPr>
            <p:ph sz="half" idx="1"/>
          </p:nvPr>
        </p:nvSpPr>
        <p:spPr>
          <a:xfrm>
            <a:off x="684211" y="685800"/>
            <a:ext cx="5868989" cy="3615267"/>
          </a:xfrm>
        </p:spPr>
        <p:txBody>
          <a:bodyPr/>
          <a:lstStyle/>
          <a:p>
            <a:r>
              <a:rPr lang="en-US" sz="3200" dirty="0"/>
              <a:t>Informational/ explanatory writing is defined as presenting reasons, explanations, or steps in a process.</a:t>
            </a:r>
          </a:p>
          <a:p>
            <a:endParaRPr lang="en-US" dirty="0"/>
          </a:p>
        </p:txBody>
      </p:sp>
      <p:pic>
        <p:nvPicPr>
          <p:cNvPr id="8" name="Content Placeholder 7" descr="A drawing of a cartoon character&#10;&#10;Description automatically generated">
            <a:extLst>
              <a:ext uri="{FF2B5EF4-FFF2-40B4-BE49-F238E27FC236}">
                <a16:creationId xmlns:a16="http://schemas.microsoft.com/office/drawing/2014/main" id="{9BD0445E-E95B-4E51-9E1E-A984A8E41634}"/>
              </a:ext>
            </a:extLst>
          </p:cNvPr>
          <p:cNvPicPr>
            <a:picLocks noGrp="1" noChangeAspect="1"/>
          </p:cNvPicPr>
          <p:nvPr>
            <p:ph sz="half" idx="2"/>
          </p:nvPr>
        </p:nvPicPr>
        <p:blipFill>
          <a:blip r:embed="rId2"/>
          <a:stretch>
            <a:fillRect/>
          </a:stretch>
        </p:blipFill>
        <p:spPr>
          <a:xfrm>
            <a:off x="6413500" y="2177835"/>
            <a:ext cx="4645025" cy="3121456"/>
          </a:xfrm>
        </p:spPr>
      </p:pic>
    </p:spTree>
    <p:extLst>
      <p:ext uri="{BB962C8B-B14F-4D97-AF65-F5344CB8AC3E}">
        <p14:creationId xmlns:p14="http://schemas.microsoft.com/office/powerpoint/2010/main" val="1581791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3590-99D2-4C6A-B17B-0B394CEE30CF}"/>
              </a:ext>
            </a:extLst>
          </p:cNvPr>
          <p:cNvSpPr>
            <a:spLocks noGrp="1"/>
          </p:cNvSpPr>
          <p:nvPr>
            <p:ph type="title"/>
          </p:nvPr>
        </p:nvSpPr>
        <p:spPr>
          <a:xfrm>
            <a:off x="836612" y="345441"/>
            <a:ext cx="8534400" cy="1507067"/>
          </a:xfrm>
        </p:spPr>
        <p:txBody>
          <a:bodyPr/>
          <a:lstStyle/>
          <a:p>
            <a:r>
              <a:rPr lang="en-US" dirty="0"/>
              <a:t>What is a thesis statement?</a:t>
            </a:r>
          </a:p>
        </p:txBody>
      </p:sp>
      <p:sp>
        <p:nvSpPr>
          <p:cNvPr id="3" name="Content Placeholder 2">
            <a:extLst>
              <a:ext uri="{FF2B5EF4-FFF2-40B4-BE49-F238E27FC236}">
                <a16:creationId xmlns:a16="http://schemas.microsoft.com/office/drawing/2014/main" id="{D55A89E5-A778-464B-A96A-25F1A34677BD}"/>
              </a:ext>
            </a:extLst>
          </p:cNvPr>
          <p:cNvSpPr>
            <a:spLocks noGrp="1"/>
          </p:cNvSpPr>
          <p:nvPr>
            <p:ph sz="half" idx="1"/>
          </p:nvPr>
        </p:nvSpPr>
        <p:spPr>
          <a:xfrm>
            <a:off x="684212" y="3215638"/>
            <a:ext cx="4937655" cy="2543387"/>
          </a:xfrm>
        </p:spPr>
        <p:txBody>
          <a:bodyPr>
            <a:normAutofit/>
          </a:bodyPr>
          <a:lstStyle/>
          <a:p>
            <a:pPr marL="0" indent="0">
              <a:buNone/>
            </a:pPr>
            <a:r>
              <a:rPr lang="en-US" sz="3600" dirty="0"/>
              <a:t>The writer’s position/claim on an issue. </a:t>
            </a:r>
          </a:p>
          <a:p>
            <a:pPr marL="0" indent="0">
              <a:buNone/>
            </a:pPr>
            <a:endParaRPr lang="en-US" sz="3200" dirty="0"/>
          </a:p>
          <a:p>
            <a:pPr marL="0" indent="0">
              <a:buNone/>
            </a:pPr>
            <a:endParaRPr lang="en-US" sz="3200" dirty="0"/>
          </a:p>
        </p:txBody>
      </p:sp>
      <p:pic>
        <p:nvPicPr>
          <p:cNvPr id="3074" name="Picture 2" descr="Image result for thesis statement">
            <a:extLst>
              <a:ext uri="{FF2B5EF4-FFF2-40B4-BE49-F238E27FC236}">
                <a16:creationId xmlns:a16="http://schemas.microsoft.com/office/drawing/2014/main" id="{15271722-E36D-4E49-9F37-DD765DE5AC1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8355012" y="3523679"/>
            <a:ext cx="762000" cy="429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670761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627D95BAED7E64487CC5F900FDE0030" ma:contentTypeVersion="7" ma:contentTypeDescription="Create a new document." ma:contentTypeScope="" ma:versionID="57c259eddf9476dc2662974d8d3513be">
  <xsd:schema xmlns:xsd="http://www.w3.org/2001/XMLSchema" xmlns:xs="http://www.w3.org/2001/XMLSchema" xmlns:p="http://schemas.microsoft.com/office/2006/metadata/properties" xmlns:ns3="faf0ac4e-d7de-41bf-b2a1-8bfdd2e52392" xmlns:ns4="3b7a50ec-b169-456e-9832-f8ce23ebddd3" targetNamespace="http://schemas.microsoft.com/office/2006/metadata/properties" ma:root="true" ma:fieldsID="8b1b4c9f37af80e19f8b51cf7334af25" ns3:_="" ns4:_="">
    <xsd:import namespace="faf0ac4e-d7de-41bf-b2a1-8bfdd2e52392"/>
    <xsd:import namespace="3b7a50ec-b169-456e-9832-f8ce23ebddd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f0ac4e-d7de-41bf-b2a1-8bfdd2e523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b7a50ec-b169-456e-9832-f8ce23ebddd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2911CB-D07A-4C2F-9624-AF3CB111E7B7}">
  <ds:schemaRef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 ds:uri="http://purl.org/dc/elements/1.1/"/>
    <ds:schemaRef ds:uri="http://purl.org/dc/terms/"/>
    <ds:schemaRef ds:uri="http://schemas.microsoft.com/office/infopath/2007/PartnerControls"/>
    <ds:schemaRef ds:uri="3b7a50ec-b169-456e-9832-f8ce23ebddd3"/>
    <ds:schemaRef ds:uri="faf0ac4e-d7de-41bf-b2a1-8bfdd2e52392"/>
  </ds:schemaRefs>
</ds:datastoreItem>
</file>

<file path=customXml/itemProps2.xml><?xml version="1.0" encoding="utf-8"?>
<ds:datastoreItem xmlns:ds="http://schemas.openxmlformats.org/officeDocument/2006/customXml" ds:itemID="{7667A855-7623-463B-A230-11CBF04AF0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f0ac4e-d7de-41bf-b2a1-8bfdd2e52392"/>
    <ds:schemaRef ds:uri="3b7a50ec-b169-456e-9832-f8ce23ebdd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AEDA3C4-B0F1-4590-B245-87F4F90BB4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385</TotalTime>
  <Words>1179</Words>
  <Application>Microsoft Office PowerPoint</Application>
  <PresentationFormat>Widescreen</PresentationFormat>
  <Paragraphs>131</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Gill Sans MT</vt:lpstr>
      <vt:lpstr>Times New Roman</vt:lpstr>
      <vt:lpstr>Wingdings</vt:lpstr>
      <vt:lpstr>Gallery</vt:lpstr>
      <vt:lpstr>Informational/ Explanatory Essay: Thesis Statement</vt:lpstr>
      <vt:lpstr>As You Enter Today</vt:lpstr>
      <vt:lpstr>Classroom Rules and Procedures</vt:lpstr>
      <vt:lpstr>WEdnesday February 26th</vt:lpstr>
      <vt:lpstr>Warm Up: Which sentence does not apply to the passage?  </vt:lpstr>
      <vt:lpstr>Warm Up: Which sentence does not apply to the passage?  </vt:lpstr>
      <vt:lpstr>Quick Cornell Notes</vt:lpstr>
      <vt:lpstr>What is an informational/explanatory essay?</vt:lpstr>
      <vt:lpstr>What is a thesis statement?</vt:lpstr>
      <vt:lpstr>What does a thesis statement for an informational/explanatory look like?</vt:lpstr>
      <vt:lpstr>What are the steps to create a strong thesis for an informational/explanatory essay? </vt:lpstr>
      <vt:lpstr>Constructing Thesis Statement Challenge</vt:lpstr>
      <vt:lpstr>As You Enter Today</vt:lpstr>
      <vt:lpstr>Thursday February 26th</vt:lpstr>
      <vt:lpstr>What are the steps to create a strong thesis for an informational/explanatory essay? </vt:lpstr>
      <vt:lpstr>Thesis Statement Challenge </vt:lpstr>
      <vt:lpstr>Some Statement #1</vt:lpstr>
      <vt:lpstr>Some Statement #2</vt:lpstr>
      <vt:lpstr>Some Statement #3</vt:lpstr>
      <vt:lpstr>Some Statement #4</vt:lpstr>
      <vt:lpstr>Some Statement #5</vt:lpstr>
      <vt:lpstr>Some Statement #6</vt:lpstr>
      <vt:lpstr>Some Statement #7</vt:lpstr>
      <vt:lpstr>Some Statement #8</vt:lpstr>
      <vt:lpstr>Some Statement #9</vt:lpstr>
      <vt:lpstr>Some Statement #10</vt:lpstr>
      <vt:lpstr>Some Statement #11</vt:lpstr>
      <vt:lpstr>Informational Text: Let’s Read  </vt:lpstr>
      <vt:lpstr>Use the following steps to craft your thesis statement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Informational/ Explanatory Essay: Thesis Statement</dc:title>
  <dc:creator>Jamie Hayes</dc:creator>
  <cp:lastModifiedBy>Jamie Hayes</cp:lastModifiedBy>
  <cp:revision>7</cp:revision>
  <dcterms:created xsi:type="dcterms:W3CDTF">2020-02-26T10:23:05Z</dcterms:created>
  <dcterms:modified xsi:type="dcterms:W3CDTF">2020-02-27T17:06:15Z</dcterms:modified>
</cp:coreProperties>
</file>