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3" r:id="rId3"/>
    <p:sldId id="271"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B2428-52E1-4CD1-A7FB-6D2D3515CC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FD5053-779C-414C-88FE-43C7391195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6923A3-88F7-48CD-A864-C00BD7EB5152}"/>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5" name="Footer Placeholder 4">
            <a:extLst>
              <a:ext uri="{FF2B5EF4-FFF2-40B4-BE49-F238E27FC236}">
                <a16:creationId xmlns:a16="http://schemas.microsoft.com/office/drawing/2014/main" id="{F366137A-2BC6-4426-B9BE-DC040A91BC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70F63-F637-4F99-ACD7-78CE0A00B405}"/>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117532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83128-DDC6-4A6A-9DA8-541C18C8B3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1B88DE-9F11-459C-863A-C0B925AC0B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48008-0FE2-4799-80AA-E7E321EFA8B3}"/>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5" name="Footer Placeholder 4">
            <a:extLst>
              <a:ext uri="{FF2B5EF4-FFF2-40B4-BE49-F238E27FC236}">
                <a16:creationId xmlns:a16="http://schemas.microsoft.com/office/drawing/2014/main" id="{68209FE6-25F2-44FC-978A-2DCFCDF022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572660-4898-472A-A0A3-F4199E24776F}"/>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219666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68A0EC-00EA-4D9F-9F93-6A39705334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101A4E-F1B9-4FCF-8620-1CD9C62065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1F1785-C46D-4B07-BC56-CC0E9D8C7489}"/>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5" name="Footer Placeholder 4">
            <a:extLst>
              <a:ext uri="{FF2B5EF4-FFF2-40B4-BE49-F238E27FC236}">
                <a16:creationId xmlns:a16="http://schemas.microsoft.com/office/drawing/2014/main" id="{2BD71709-090A-4A6F-AD16-0FEBD8FC80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25051F-2C53-4310-AE2D-4EBABB70EF51}"/>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950135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2A049-AE0E-4BE9-B24F-91C18522EE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916E6F-ABB8-4F74-A874-6FC28AA446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40F9B9-C473-4C85-B8FB-9F36D7CA0342}"/>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5" name="Footer Placeholder 4">
            <a:extLst>
              <a:ext uri="{FF2B5EF4-FFF2-40B4-BE49-F238E27FC236}">
                <a16:creationId xmlns:a16="http://schemas.microsoft.com/office/drawing/2014/main" id="{63BCEC6F-8AA1-4A94-84DF-2C7C83E82B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728840-02ED-4E25-A7B6-5967677E0B46}"/>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250757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7F255-A7D9-4CA1-B095-6F82FE3B95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A96991-8277-4576-80AB-B6B418706B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B6EE51-9BD4-4B52-829C-6E0DCA97E329}"/>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5" name="Footer Placeholder 4">
            <a:extLst>
              <a:ext uri="{FF2B5EF4-FFF2-40B4-BE49-F238E27FC236}">
                <a16:creationId xmlns:a16="http://schemas.microsoft.com/office/drawing/2014/main" id="{09826592-80A8-43FE-8BBB-8D7422A21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7DFC32-56FC-4867-BBF4-9C83BC807504}"/>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2398298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FD84-62ED-4360-8C39-594FF473F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C2A68F-0A54-4268-9FE1-D299978C0F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C46867-D577-41B5-ADDE-0CBC2BB906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BC0D70-6F04-4C54-8F1D-656F0A668A9A}"/>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6" name="Footer Placeholder 5">
            <a:extLst>
              <a:ext uri="{FF2B5EF4-FFF2-40B4-BE49-F238E27FC236}">
                <a16:creationId xmlns:a16="http://schemas.microsoft.com/office/drawing/2014/main" id="{BC0F3B86-71FB-4998-BA20-D6CF7E0BE6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EC4291-DD5E-4971-94FF-C9FF8C3EF180}"/>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153368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63F3A-6833-4EB2-8F80-5959384FE4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E81821-0562-4E1A-9411-73057AF6B9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73B488-0352-4814-9E85-252D6E1DAB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F2DF29-494C-463B-A519-FD414A8FE9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ED0266-96AB-41D3-AA15-2755A85814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59EAD6-0A6D-419D-98D5-73BD99C0CB92}"/>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8" name="Footer Placeholder 7">
            <a:extLst>
              <a:ext uri="{FF2B5EF4-FFF2-40B4-BE49-F238E27FC236}">
                <a16:creationId xmlns:a16="http://schemas.microsoft.com/office/drawing/2014/main" id="{F7EDE564-B9E7-4617-8A30-A262EEAF99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5AECF3-EF7F-4034-8F7D-DDAA87EDAC8A}"/>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2297505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AEDE1-54D2-44FC-96D8-B4BD20EF75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B6DD01-0505-4C87-8615-F4F1516308AB}"/>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4" name="Footer Placeholder 3">
            <a:extLst>
              <a:ext uri="{FF2B5EF4-FFF2-40B4-BE49-F238E27FC236}">
                <a16:creationId xmlns:a16="http://schemas.microsoft.com/office/drawing/2014/main" id="{E97805DE-4B3A-40E1-8376-F3F14B18EB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9CEBFE-1A62-4269-8A5D-1E5BA2D90F30}"/>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4204775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05E758-35B0-4FE4-AADE-EF852CBDE82E}"/>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3" name="Footer Placeholder 2">
            <a:extLst>
              <a:ext uri="{FF2B5EF4-FFF2-40B4-BE49-F238E27FC236}">
                <a16:creationId xmlns:a16="http://schemas.microsoft.com/office/drawing/2014/main" id="{3AB4BE17-9FB6-4967-8D9F-3F63C650CA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855B71-27B0-4B17-A5F7-07001FCE29A8}"/>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1465531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49D8-4F79-4491-A6EB-622E25B1DE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22A231-E2E3-4C1E-AAD5-57315DBE2B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49C0BEB-531D-4BAA-B550-BA7DD2F380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7B3E0-0A6D-427D-BC33-56606484F293}"/>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6" name="Footer Placeholder 5">
            <a:extLst>
              <a:ext uri="{FF2B5EF4-FFF2-40B4-BE49-F238E27FC236}">
                <a16:creationId xmlns:a16="http://schemas.microsoft.com/office/drawing/2014/main" id="{CBC31A3C-734F-4BFD-860C-78D956CD20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F9DF49-3434-4F4E-B746-FA55B71AD458}"/>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157883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63B58-4AF4-4987-9A36-F6C1A83833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82A8AD-8071-4A18-A288-27C5639DA4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CE8011-056D-4743-8006-C0E4E6A1B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5E7361-09A9-4CD2-B4D7-62CBBACFB424}"/>
              </a:ext>
            </a:extLst>
          </p:cNvPr>
          <p:cNvSpPr>
            <a:spLocks noGrp="1"/>
          </p:cNvSpPr>
          <p:nvPr>
            <p:ph type="dt" sz="half" idx="10"/>
          </p:nvPr>
        </p:nvSpPr>
        <p:spPr/>
        <p:txBody>
          <a:bodyPr/>
          <a:lstStyle/>
          <a:p>
            <a:fld id="{8C77AFFB-7C02-4FFF-AABC-1C529E5D4817}" type="datetimeFigureOut">
              <a:rPr lang="en-US" smtClean="0"/>
              <a:t>1/22/2020</a:t>
            </a:fld>
            <a:endParaRPr lang="en-US"/>
          </a:p>
        </p:txBody>
      </p:sp>
      <p:sp>
        <p:nvSpPr>
          <p:cNvPr id="6" name="Footer Placeholder 5">
            <a:extLst>
              <a:ext uri="{FF2B5EF4-FFF2-40B4-BE49-F238E27FC236}">
                <a16:creationId xmlns:a16="http://schemas.microsoft.com/office/drawing/2014/main" id="{721296E2-E6DF-49B0-94DA-36D8F0A37D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224887-F6F0-4C95-B8DD-5B57A96CA84D}"/>
              </a:ext>
            </a:extLst>
          </p:cNvPr>
          <p:cNvSpPr>
            <a:spLocks noGrp="1"/>
          </p:cNvSpPr>
          <p:nvPr>
            <p:ph type="sldNum" sz="quarter" idx="12"/>
          </p:nvPr>
        </p:nvSpPr>
        <p:spPr/>
        <p:txBody>
          <a:bodyPr/>
          <a:lstStyle/>
          <a:p>
            <a:fld id="{07580355-D79B-4FC1-8DDE-BF0394F53A56}" type="slidenum">
              <a:rPr lang="en-US" smtClean="0"/>
              <a:t>‹#›</a:t>
            </a:fld>
            <a:endParaRPr lang="en-US"/>
          </a:p>
        </p:txBody>
      </p:sp>
    </p:spTree>
    <p:extLst>
      <p:ext uri="{BB962C8B-B14F-4D97-AF65-F5344CB8AC3E}">
        <p14:creationId xmlns:p14="http://schemas.microsoft.com/office/powerpoint/2010/main" val="177106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2D4765-3C67-4631-928A-1C3AFB5304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BA50EA-6574-42A3-BB63-9F1AE713F6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1811F-9ABC-4D2F-9FD1-0954FF2F54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77AFFB-7C02-4FFF-AABC-1C529E5D4817}" type="datetimeFigureOut">
              <a:rPr lang="en-US" smtClean="0"/>
              <a:t>1/22/2020</a:t>
            </a:fld>
            <a:endParaRPr lang="en-US"/>
          </a:p>
        </p:txBody>
      </p:sp>
      <p:sp>
        <p:nvSpPr>
          <p:cNvPr id="5" name="Footer Placeholder 4">
            <a:extLst>
              <a:ext uri="{FF2B5EF4-FFF2-40B4-BE49-F238E27FC236}">
                <a16:creationId xmlns:a16="http://schemas.microsoft.com/office/drawing/2014/main" id="{33340A8D-9FC6-48FC-B248-7FCB329F723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9ACC4A-8A75-4D36-A1B2-047986C735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580355-D79B-4FC1-8DDE-BF0394F53A56}" type="slidenum">
              <a:rPr lang="en-US" smtClean="0"/>
              <a:t>‹#›</a:t>
            </a:fld>
            <a:endParaRPr lang="en-US"/>
          </a:p>
        </p:txBody>
      </p:sp>
    </p:spTree>
    <p:extLst>
      <p:ext uri="{BB962C8B-B14F-4D97-AF65-F5344CB8AC3E}">
        <p14:creationId xmlns:p14="http://schemas.microsoft.com/office/powerpoint/2010/main" val="965358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4425-6411-42B2-91BD-B29949FD1667}"/>
              </a:ext>
            </a:extLst>
          </p:cNvPr>
          <p:cNvSpPr>
            <a:spLocks noGrp="1"/>
          </p:cNvSpPr>
          <p:nvPr>
            <p:ph type="ctrTitle"/>
          </p:nvPr>
        </p:nvSpPr>
        <p:spPr/>
        <p:txBody>
          <a:bodyPr/>
          <a:lstStyle/>
          <a:p>
            <a:r>
              <a:rPr lang="en-US" dirty="0"/>
              <a:t>Theme Constructed Response Exemplar</a:t>
            </a:r>
          </a:p>
        </p:txBody>
      </p:sp>
      <p:sp>
        <p:nvSpPr>
          <p:cNvPr id="3" name="Subtitle 2">
            <a:extLst>
              <a:ext uri="{FF2B5EF4-FFF2-40B4-BE49-F238E27FC236}">
                <a16:creationId xmlns:a16="http://schemas.microsoft.com/office/drawing/2014/main" id="{FB654F7F-C355-4363-AD0A-7CA4444488B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75221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BEAB45-FE54-4B72-B653-2D9F420A2EAC}"/>
              </a:ext>
            </a:extLst>
          </p:cNvPr>
          <p:cNvSpPr>
            <a:spLocks noGrp="1"/>
          </p:cNvSpPr>
          <p:nvPr>
            <p:ph type="title"/>
          </p:nvPr>
        </p:nvSpPr>
        <p:spPr/>
        <p:txBody>
          <a:bodyPr/>
          <a:lstStyle/>
          <a:p>
            <a:r>
              <a:rPr lang="en-US" dirty="0"/>
              <a:t>Theme Constructed Response</a:t>
            </a:r>
          </a:p>
        </p:txBody>
      </p:sp>
      <p:sp>
        <p:nvSpPr>
          <p:cNvPr id="6" name="Content Placeholder 5">
            <a:extLst>
              <a:ext uri="{FF2B5EF4-FFF2-40B4-BE49-F238E27FC236}">
                <a16:creationId xmlns:a16="http://schemas.microsoft.com/office/drawing/2014/main" id="{8BDD1B00-D278-483D-B4DD-CA8105DD398A}"/>
              </a:ext>
            </a:extLst>
          </p:cNvPr>
          <p:cNvSpPr>
            <a:spLocks noGrp="1"/>
          </p:cNvSpPr>
          <p:nvPr>
            <p:ph sz="half" idx="1"/>
          </p:nvPr>
        </p:nvSpPr>
        <p:spPr/>
        <p:txBody>
          <a:bodyPr>
            <a:normAutofit/>
          </a:bodyPr>
          <a:lstStyle/>
          <a:p>
            <a:r>
              <a:rPr lang="en-US" sz="2800" dirty="0"/>
              <a:t>Required Elements of a Theme Development Constructed Response</a:t>
            </a:r>
          </a:p>
          <a:p>
            <a:pPr lvl="1"/>
            <a:r>
              <a:rPr lang="en-US" sz="2600" dirty="0"/>
              <a:t>Restate</a:t>
            </a:r>
          </a:p>
          <a:p>
            <a:pPr lvl="1"/>
            <a:r>
              <a:rPr lang="en-US" sz="2600" dirty="0"/>
              <a:t>Answer</a:t>
            </a:r>
          </a:p>
          <a:p>
            <a:pPr lvl="1"/>
            <a:r>
              <a:rPr lang="en-US" sz="2600" dirty="0"/>
              <a:t>Cite</a:t>
            </a:r>
          </a:p>
          <a:p>
            <a:pPr lvl="1"/>
            <a:r>
              <a:rPr lang="en-US" sz="2600" dirty="0"/>
              <a:t>Explain</a:t>
            </a:r>
          </a:p>
          <a:p>
            <a:pPr lvl="1"/>
            <a:r>
              <a:rPr lang="en-US" sz="2600" dirty="0"/>
              <a:t>Cite</a:t>
            </a:r>
          </a:p>
          <a:p>
            <a:pPr lvl="1"/>
            <a:r>
              <a:rPr lang="en-US" sz="2600" dirty="0"/>
              <a:t>Explain</a:t>
            </a:r>
          </a:p>
          <a:p>
            <a:pPr lvl="1"/>
            <a:r>
              <a:rPr lang="en-US" sz="2600" dirty="0"/>
              <a:t>Summarize</a:t>
            </a:r>
          </a:p>
        </p:txBody>
      </p:sp>
      <p:sp>
        <p:nvSpPr>
          <p:cNvPr id="2" name="Content Placeholder 1">
            <a:extLst>
              <a:ext uri="{FF2B5EF4-FFF2-40B4-BE49-F238E27FC236}">
                <a16:creationId xmlns:a16="http://schemas.microsoft.com/office/drawing/2014/main" id="{6B4B41A4-D418-4ECE-A309-53548C84D9BF}"/>
              </a:ext>
            </a:extLst>
          </p:cNvPr>
          <p:cNvSpPr>
            <a:spLocks noGrp="1"/>
          </p:cNvSpPr>
          <p:nvPr>
            <p:ph sz="half" idx="2"/>
          </p:nvPr>
        </p:nvSpPr>
        <p:spPr/>
        <p:txBody>
          <a:bodyPr/>
          <a:lstStyle/>
          <a:p>
            <a:r>
              <a:rPr lang="en-US" dirty="0"/>
              <a:t>Remember to state what aspect of the text you are analyzing to figure out the theme.</a:t>
            </a:r>
          </a:p>
          <a:p>
            <a:pPr lvl="1"/>
            <a:r>
              <a:rPr lang="en-US" dirty="0"/>
              <a:t>Character’s thoughts</a:t>
            </a:r>
          </a:p>
          <a:p>
            <a:pPr lvl="1"/>
            <a:r>
              <a:rPr lang="en-US" dirty="0"/>
              <a:t>Character’s actions</a:t>
            </a:r>
          </a:p>
          <a:p>
            <a:pPr lvl="1"/>
            <a:r>
              <a:rPr lang="en-US" dirty="0"/>
              <a:t>Etc.</a:t>
            </a:r>
          </a:p>
        </p:txBody>
      </p:sp>
    </p:spTree>
    <p:extLst>
      <p:ext uri="{BB962C8B-B14F-4D97-AF65-F5344CB8AC3E}">
        <p14:creationId xmlns:p14="http://schemas.microsoft.com/office/powerpoint/2010/main" val="1605142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5987CE4-740D-44C9-B433-4F515C550F97}"/>
              </a:ext>
            </a:extLst>
          </p:cNvPr>
          <p:cNvSpPr>
            <a:spLocks noGrp="1"/>
          </p:cNvSpPr>
          <p:nvPr>
            <p:ph type="title"/>
          </p:nvPr>
        </p:nvSpPr>
        <p:spPr>
          <a:xfrm>
            <a:off x="677334" y="609600"/>
            <a:ext cx="8596668" cy="704850"/>
          </a:xfrm>
        </p:spPr>
        <p:txBody>
          <a:bodyPr>
            <a:normAutofit/>
          </a:bodyPr>
          <a:lstStyle/>
          <a:p>
            <a:r>
              <a:rPr lang="en-US" sz="3200" dirty="0"/>
              <a:t>The Boy Who Cried Wolf: Theme Response</a:t>
            </a:r>
          </a:p>
        </p:txBody>
      </p:sp>
      <p:sp>
        <p:nvSpPr>
          <p:cNvPr id="8" name="Content Placeholder 7">
            <a:extLst>
              <a:ext uri="{FF2B5EF4-FFF2-40B4-BE49-F238E27FC236}">
                <a16:creationId xmlns:a16="http://schemas.microsoft.com/office/drawing/2014/main" id="{3A396960-F26F-4300-AD25-DB57D91E8CCB}"/>
              </a:ext>
            </a:extLst>
          </p:cNvPr>
          <p:cNvSpPr>
            <a:spLocks noGrp="1"/>
          </p:cNvSpPr>
          <p:nvPr>
            <p:ph idx="1"/>
          </p:nvPr>
        </p:nvSpPr>
        <p:spPr>
          <a:xfrm>
            <a:off x="677334" y="1314450"/>
            <a:ext cx="8596668" cy="5410200"/>
          </a:xfrm>
        </p:spPr>
        <p:txBody>
          <a:bodyPr>
            <a:noAutofit/>
          </a:bodyPr>
          <a:lstStyle/>
          <a:p>
            <a:pPr marL="0" indent="0">
              <a:buNone/>
            </a:pPr>
            <a:r>
              <a:rPr lang="en-US" sz="2000" dirty="0"/>
              <a:t>The theme of “The Boy Who Cried Wolf” is that lying to others can cause people to not believe you.  This is developed in the story through the boys actions, particularly when the little boy lied multiple times resulting in him losing the trust of those around him.  He lied to the shepherd crying </a:t>
            </a:r>
            <a:r>
              <a:rPr lang="ja-JP" altLang="en-US" sz="2000" dirty="0"/>
              <a:t>“</a:t>
            </a:r>
            <a:r>
              <a:rPr lang="en-US" altLang="ja-JP" sz="2000" dirty="0"/>
              <a:t>WOLF!  WOLF!  A wolf is attacking the town!</a:t>
            </a:r>
            <a:r>
              <a:rPr lang="ja-JP" altLang="en-US" sz="2000" dirty="0"/>
              <a:t>”</a:t>
            </a:r>
            <a:r>
              <a:rPr lang="en-US" altLang="ja-JP" sz="2000" dirty="0"/>
              <a:t>.  When the shepherd came to help, the boy laughed at him.  Later on, the boy also lied to the farmer telling him that there was a wolf attacking the town.  The farmer “grabbed his pitchfork and ran to defend the town” only to discover that there was no wolf.  Both men are mad at the boy for lying to them and tricking them into thinking that there was a wolf.  At the end of the story when there actually is a wolf attacking both men ignore the boy’s cries for help. “As the wolf ate all of his father</a:t>
            </a:r>
            <a:r>
              <a:rPr lang="ja-JP" altLang="en-US" sz="2000" dirty="0"/>
              <a:t>’</a:t>
            </a:r>
            <a:r>
              <a:rPr lang="en-US" altLang="ja-JP" sz="2000" dirty="0"/>
              <a:t>s chickens, the boy screamed over and over again, </a:t>
            </a:r>
            <a:r>
              <a:rPr lang="ja-JP" altLang="en-US" sz="2000" dirty="0"/>
              <a:t>“</a:t>
            </a:r>
            <a:r>
              <a:rPr lang="en-US" altLang="ja-JP" sz="2000" dirty="0"/>
              <a:t>WOLF!  WOLF!  Please help us!</a:t>
            </a:r>
            <a:r>
              <a:rPr lang="ja-JP" altLang="en-US" sz="2000" dirty="0"/>
              <a:t>”</a:t>
            </a:r>
            <a:r>
              <a:rPr lang="en-US" altLang="ja-JP" sz="2000" dirty="0"/>
              <a:t>  But nobody came to help him.” The implication is that neither shepherd nor farmer believes the boy as he has lied to them previously.  These events illustrate that lying to others can cause them to stop believing you even when you are telling the truth.</a:t>
            </a:r>
            <a:endParaRPr lang="en-US" sz="2000" dirty="0"/>
          </a:p>
        </p:txBody>
      </p:sp>
    </p:spTree>
    <p:extLst>
      <p:ext uri="{BB962C8B-B14F-4D97-AF65-F5344CB8AC3E}">
        <p14:creationId xmlns:p14="http://schemas.microsoft.com/office/powerpoint/2010/main" val="1431081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5987CE4-740D-44C9-B433-4F515C550F97}"/>
              </a:ext>
            </a:extLst>
          </p:cNvPr>
          <p:cNvSpPr>
            <a:spLocks noGrp="1"/>
          </p:cNvSpPr>
          <p:nvPr>
            <p:ph type="title"/>
          </p:nvPr>
        </p:nvSpPr>
        <p:spPr>
          <a:xfrm>
            <a:off x="677334" y="609600"/>
            <a:ext cx="8596668" cy="704850"/>
          </a:xfrm>
        </p:spPr>
        <p:txBody>
          <a:bodyPr>
            <a:noAutofit/>
          </a:bodyPr>
          <a:lstStyle/>
          <a:p>
            <a:r>
              <a:rPr lang="en-US" sz="2400" dirty="0">
                <a:solidFill>
                  <a:schemeClr val="tx1"/>
                </a:solidFill>
              </a:rPr>
              <a:t>The Boy Who Cried Wolf: Theme Response</a:t>
            </a:r>
            <a:br>
              <a:rPr lang="en-US" sz="2400" dirty="0">
                <a:solidFill>
                  <a:schemeClr val="tx1"/>
                </a:solidFill>
              </a:rPr>
            </a:br>
            <a:r>
              <a:rPr lang="en-US" sz="2400" dirty="0">
                <a:solidFill>
                  <a:schemeClr val="tx1"/>
                </a:solidFill>
                <a:highlight>
                  <a:srgbClr val="FFFF00"/>
                </a:highlight>
              </a:rPr>
              <a:t>Restate, </a:t>
            </a:r>
            <a:r>
              <a:rPr lang="en-US" sz="2400" dirty="0">
                <a:solidFill>
                  <a:schemeClr val="tx1"/>
                </a:solidFill>
                <a:highlight>
                  <a:srgbClr val="00FF00"/>
                </a:highlight>
              </a:rPr>
              <a:t>Answer</a:t>
            </a:r>
            <a:r>
              <a:rPr lang="en-US" sz="2400" dirty="0">
                <a:solidFill>
                  <a:schemeClr val="tx1"/>
                </a:solidFill>
                <a:highlight>
                  <a:srgbClr val="00FFFF"/>
                </a:highlight>
              </a:rPr>
              <a:t>, </a:t>
            </a:r>
            <a:r>
              <a:rPr lang="en-US" sz="2400" dirty="0" err="1">
                <a:solidFill>
                  <a:schemeClr val="tx1"/>
                </a:solidFill>
                <a:highlight>
                  <a:srgbClr val="00FFFF"/>
                </a:highlight>
              </a:rPr>
              <a:t>Cite,</a:t>
            </a:r>
            <a:r>
              <a:rPr lang="en-US" sz="2400" dirty="0" err="1">
                <a:solidFill>
                  <a:schemeClr val="tx1"/>
                </a:solidFill>
                <a:highlight>
                  <a:srgbClr val="FF00FF"/>
                </a:highlight>
              </a:rPr>
              <a:t>Explain</a:t>
            </a:r>
            <a:r>
              <a:rPr lang="en-US" sz="2400" dirty="0">
                <a:solidFill>
                  <a:schemeClr val="tx1"/>
                </a:solidFill>
                <a:highlight>
                  <a:srgbClr val="00FFFF"/>
                </a:highlight>
              </a:rPr>
              <a:t>, Cite,</a:t>
            </a:r>
            <a:r>
              <a:rPr lang="en-US" sz="2400" dirty="0">
                <a:solidFill>
                  <a:schemeClr val="tx1"/>
                </a:solidFill>
                <a:highlight>
                  <a:srgbClr val="FF00FF"/>
                </a:highlight>
              </a:rPr>
              <a:t> Explain</a:t>
            </a:r>
            <a:r>
              <a:rPr lang="en-US" sz="2400" dirty="0">
                <a:solidFill>
                  <a:schemeClr val="tx1"/>
                </a:solidFill>
                <a:highlight>
                  <a:srgbClr val="00FFFF"/>
                </a:highlight>
              </a:rPr>
              <a:t>, </a:t>
            </a:r>
            <a:r>
              <a:rPr lang="en-US" sz="2400" dirty="0">
                <a:solidFill>
                  <a:schemeClr val="tx1"/>
                </a:solidFill>
                <a:highlight>
                  <a:srgbClr val="C0C0C0"/>
                </a:highlight>
              </a:rPr>
              <a:t>Summary</a:t>
            </a:r>
          </a:p>
        </p:txBody>
      </p:sp>
      <p:sp>
        <p:nvSpPr>
          <p:cNvPr id="8" name="Content Placeholder 7">
            <a:extLst>
              <a:ext uri="{FF2B5EF4-FFF2-40B4-BE49-F238E27FC236}">
                <a16:creationId xmlns:a16="http://schemas.microsoft.com/office/drawing/2014/main" id="{3A396960-F26F-4300-AD25-DB57D91E8CCB}"/>
              </a:ext>
            </a:extLst>
          </p:cNvPr>
          <p:cNvSpPr>
            <a:spLocks noGrp="1"/>
          </p:cNvSpPr>
          <p:nvPr>
            <p:ph idx="1"/>
          </p:nvPr>
        </p:nvSpPr>
        <p:spPr>
          <a:xfrm>
            <a:off x="677334" y="1314450"/>
            <a:ext cx="8596668" cy="5410200"/>
          </a:xfrm>
        </p:spPr>
        <p:txBody>
          <a:bodyPr>
            <a:noAutofit/>
          </a:bodyPr>
          <a:lstStyle/>
          <a:p>
            <a:pPr marL="0" indent="0">
              <a:buNone/>
            </a:pPr>
            <a:r>
              <a:rPr lang="en-US" sz="2000" dirty="0">
                <a:highlight>
                  <a:srgbClr val="FFFF00"/>
                </a:highlight>
              </a:rPr>
              <a:t>The theme of “The Boy Who Cried Wolf” is that lying to others can cause people to not believe you. </a:t>
            </a:r>
            <a:r>
              <a:rPr lang="en-US" sz="2000" dirty="0">
                <a:highlight>
                  <a:srgbClr val="00FF00"/>
                </a:highlight>
              </a:rPr>
              <a:t> This is developed in the story through the boys actions, particularly when the little boy lied multiple times resulting in him losing the trust of those around him.  </a:t>
            </a:r>
            <a:r>
              <a:rPr lang="en-US" sz="2000" dirty="0">
                <a:highlight>
                  <a:srgbClr val="00FFFF"/>
                </a:highlight>
              </a:rPr>
              <a:t>He lied to the shepherd crying </a:t>
            </a:r>
            <a:r>
              <a:rPr lang="ja-JP" altLang="en-US" sz="2000" dirty="0">
                <a:highlight>
                  <a:srgbClr val="00FFFF"/>
                </a:highlight>
              </a:rPr>
              <a:t>“</a:t>
            </a:r>
            <a:r>
              <a:rPr lang="en-US" altLang="ja-JP" sz="2000" dirty="0">
                <a:highlight>
                  <a:srgbClr val="00FFFF"/>
                </a:highlight>
              </a:rPr>
              <a:t>WOLF!  WOLF!  A wolf is attacking the town!</a:t>
            </a:r>
            <a:r>
              <a:rPr lang="ja-JP" altLang="en-US" sz="2000" dirty="0">
                <a:highlight>
                  <a:srgbClr val="00FFFF"/>
                </a:highlight>
              </a:rPr>
              <a:t>”</a:t>
            </a:r>
            <a:r>
              <a:rPr lang="en-US" altLang="ja-JP" sz="2000" dirty="0">
                <a:highlight>
                  <a:srgbClr val="00FFFF"/>
                </a:highlight>
              </a:rPr>
              <a:t>.  When the shepherd came to help, the boy laughed at him.  Later on, the boy also lied to the farmer telling him that there was a wolf attacking the town.  The farmer “grabbed his pitchfork and ran to defend the town” only to discover that there was no wolf.  </a:t>
            </a:r>
            <a:r>
              <a:rPr lang="en-US" altLang="ja-JP" sz="2000" dirty="0">
                <a:highlight>
                  <a:srgbClr val="FF00FF"/>
                </a:highlight>
              </a:rPr>
              <a:t>Both men are mad at the boy for lying to them and tricking them into thinking that there was a wolf.  </a:t>
            </a:r>
            <a:r>
              <a:rPr lang="en-US" altLang="ja-JP" sz="2000" dirty="0">
                <a:highlight>
                  <a:srgbClr val="00FFFF"/>
                </a:highlight>
              </a:rPr>
              <a:t>At the end of the story when there actually is a wolf attacking both men ignore the boy’s cries for help. “As the wolf ate all of his father</a:t>
            </a:r>
            <a:r>
              <a:rPr lang="ja-JP" altLang="en-US" sz="2000" dirty="0">
                <a:highlight>
                  <a:srgbClr val="00FFFF"/>
                </a:highlight>
              </a:rPr>
              <a:t>’</a:t>
            </a:r>
            <a:r>
              <a:rPr lang="en-US" altLang="ja-JP" sz="2000" dirty="0">
                <a:highlight>
                  <a:srgbClr val="00FFFF"/>
                </a:highlight>
              </a:rPr>
              <a:t>s chickens, the boy screamed over and over again, </a:t>
            </a:r>
            <a:r>
              <a:rPr lang="ja-JP" altLang="en-US" sz="2000" dirty="0">
                <a:highlight>
                  <a:srgbClr val="00FFFF"/>
                </a:highlight>
              </a:rPr>
              <a:t>“</a:t>
            </a:r>
            <a:r>
              <a:rPr lang="en-US" altLang="ja-JP" sz="2000" dirty="0">
                <a:highlight>
                  <a:srgbClr val="00FFFF"/>
                </a:highlight>
              </a:rPr>
              <a:t>WOLF!  WOLF!  Please help us!</a:t>
            </a:r>
            <a:r>
              <a:rPr lang="ja-JP" altLang="en-US" sz="2000" dirty="0">
                <a:highlight>
                  <a:srgbClr val="00FFFF"/>
                </a:highlight>
              </a:rPr>
              <a:t>”</a:t>
            </a:r>
            <a:r>
              <a:rPr lang="en-US" altLang="ja-JP" sz="2000" dirty="0">
                <a:highlight>
                  <a:srgbClr val="00FFFF"/>
                </a:highlight>
              </a:rPr>
              <a:t>  But nobody came to help him.” </a:t>
            </a:r>
            <a:r>
              <a:rPr lang="en-US" altLang="ja-JP" sz="2000" dirty="0">
                <a:highlight>
                  <a:srgbClr val="FF00FF"/>
                </a:highlight>
              </a:rPr>
              <a:t>The implication is that neither shepherd nor farmer believes the boy as he has lied to them previously.  </a:t>
            </a:r>
            <a:r>
              <a:rPr lang="en-US" altLang="ja-JP" sz="2000" dirty="0">
                <a:highlight>
                  <a:srgbClr val="C0C0C0"/>
                </a:highlight>
              </a:rPr>
              <a:t>These events illustrate that lying to others can cause them to stop believing you even when you are telling the truth.</a:t>
            </a:r>
            <a:endParaRPr lang="en-US" sz="2000" dirty="0">
              <a:highlight>
                <a:srgbClr val="C0C0C0"/>
              </a:highlight>
            </a:endParaRPr>
          </a:p>
        </p:txBody>
      </p:sp>
    </p:spTree>
    <p:extLst>
      <p:ext uri="{BB962C8B-B14F-4D97-AF65-F5344CB8AC3E}">
        <p14:creationId xmlns:p14="http://schemas.microsoft.com/office/powerpoint/2010/main" val="36953038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565</Words>
  <Application>Microsoft Office PowerPoint</Application>
  <PresentationFormat>Widescreen</PresentationFormat>
  <Paragraphs>18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Theme Constructed Response Exemplar</vt:lpstr>
      <vt:lpstr>Theme Constructed Response</vt:lpstr>
      <vt:lpstr>The Boy Who Cried Wolf: Theme Response</vt:lpstr>
      <vt:lpstr>The Boy Who Cried Wolf: Theme Response Restate, Answer, Cite,Explain, Cite, Explain,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Constructed Response Exemplar</dc:title>
  <dc:creator>Jamie Hayes</dc:creator>
  <cp:lastModifiedBy>Jamie Hayes</cp:lastModifiedBy>
  <cp:revision>3</cp:revision>
  <dcterms:created xsi:type="dcterms:W3CDTF">2020-01-21T22:13:41Z</dcterms:created>
  <dcterms:modified xsi:type="dcterms:W3CDTF">2020-01-22T15:07:09Z</dcterms:modified>
</cp:coreProperties>
</file>