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5" r:id="rId3"/>
    <p:sldId id="263" r:id="rId4"/>
    <p:sldId id="264" r:id="rId5"/>
    <p:sldId id="271" r:id="rId6"/>
    <p:sldId id="266" r:id="rId7"/>
    <p:sldId id="268" r:id="rId8"/>
    <p:sldId id="269" r:id="rId9"/>
    <p:sldId id="270" r:id="rId10"/>
    <p:sldId id="272" r:id="rId11"/>
    <p:sldId id="273" r:id="rId12"/>
    <p:sldId id="274" r:id="rId13"/>
    <p:sldId id="275" r:id="rId14"/>
    <p:sldId id="276" r:id="rId15"/>
    <p:sldId id="278" r:id="rId16"/>
    <p:sldId id="277" r:id="rId17"/>
    <p:sldId id="279" r:id="rId18"/>
    <p:sldId id="280" r:id="rId19"/>
    <p:sldId id="281" r:id="rId20"/>
    <p:sldId id="291" r:id="rId21"/>
    <p:sldId id="292" r:id="rId22"/>
    <p:sldId id="293" r:id="rId23"/>
    <p:sldId id="296" r:id="rId24"/>
    <p:sldId id="295" r:id="rId25"/>
    <p:sldId id="297" r:id="rId26"/>
    <p:sldId id="308" r:id="rId27"/>
    <p:sldId id="309" r:id="rId28"/>
    <p:sldId id="299" r:id="rId29"/>
    <p:sldId id="302" r:id="rId30"/>
    <p:sldId id="303" r:id="rId31"/>
    <p:sldId id="305" r:id="rId32"/>
    <p:sldId id="304" r:id="rId33"/>
    <p:sldId id="306" r:id="rId34"/>
    <p:sldId id="30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9.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9.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svg"/><Relationship Id="rId1" Type="http://schemas.openxmlformats.org/officeDocument/2006/relationships/image" Target="../media/image7.png"/><Relationship Id="rId6" Type="http://schemas.openxmlformats.org/officeDocument/2006/relationships/image" Target="../media/image6.svg"/><Relationship Id="rId5" Type="http://schemas.openxmlformats.org/officeDocument/2006/relationships/image" Target="../media/image9.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00EBCCA-CC76-488E-A195-AF438301217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A5AFEB9-6235-4F76-A65A-1FA9A6CB4166}">
      <dgm:prSet/>
      <dgm:spPr/>
      <dgm:t>
        <a:bodyPr/>
        <a:lstStyle/>
        <a:p>
          <a:r>
            <a:rPr lang="en-US"/>
            <a:t>Read your independent book.</a:t>
          </a:r>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a:t>Complete the reading survey in GoogleClassroom.</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a:t>Teacher-Student Reading Conferences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039575CD-3E8D-4E99-BB4F-08FDEBBFE1B3}" type="pres">
      <dgm:prSet presAssocID="{600EBCCA-CC76-488E-A195-AF438301217B}" presName="root" presStyleCnt="0">
        <dgm:presLayoutVars>
          <dgm:dir/>
          <dgm:resizeHandles val="exact"/>
        </dgm:presLayoutVars>
      </dgm:prSet>
      <dgm:spPr/>
    </dgm:pt>
    <dgm:pt modelId="{00DA2FF7-866F-465A-9E65-8A2FED99A86B}" type="pres">
      <dgm:prSet presAssocID="{5A5AFEB9-6235-4F76-A65A-1FA9A6CB4166}" presName="compNode" presStyleCnt="0"/>
      <dgm:spPr/>
    </dgm:pt>
    <dgm:pt modelId="{2513788B-5551-4F12-969A-28486DF135CD}" type="pres">
      <dgm:prSet presAssocID="{5A5AFEB9-6235-4F76-A65A-1FA9A6CB4166}" presName="bgRect" presStyleLbl="bgShp" presStyleIdx="0" presStyleCnt="3"/>
      <dgm:spPr/>
    </dgm:pt>
    <dgm:pt modelId="{3377E60F-AD04-4B48-AC14-F951F458CBE1}" type="pres">
      <dgm:prSet presAssocID="{5A5AFEB9-6235-4F76-A65A-1FA9A6CB416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A191A442-1C78-44D2-8621-7E172B744A12}" type="pres">
      <dgm:prSet presAssocID="{5A5AFEB9-6235-4F76-A65A-1FA9A6CB4166}" presName="spaceRect" presStyleCnt="0"/>
      <dgm:spPr/>
    </dgm:pt>
    <dgm:pt modelId="{4519E1D8-0BE8-4EAB-AB02-13B31C862785}" type="pres">
      <dgm:prSet presAssocID="{5A5AFEB9-6235-4F76-A65A-1FA9A6CB4166}" presName="parTx" presStyleLbl="revTx" presStyleIdx="0" presStyleCnt="3">
        <dgm:presLayoutVars>
          <dgm:chMax val="0"/>
          <dgm:chPref val="0"/>
        </dgm:presLayoutVars>
      </dgm:prSet>
      <dgm:spPr/>
    </dgm:pt>
    <dgm:pt modelId="{37B38DFD-61DD-4312-AF19-EB4CE8487627}" type="pres">
      <dgm:prSet presAssocID="{FDCB69D7-9539-4298-95C2-CAB3FA7C7840}" presName="sibTrans" presStyleCnt="0"/>
      <dgm:spPr/>
    </dgm:pt>
    <dgm:pt modelId="{010678E4-E81A-4394-9A6B-8BC901D652B6}" type="pres">
      <dgm:prSet presAssocID="{EA4A6B39-26E3-4ECB-A634-0BE063EB9827}" presName="compNode" presStyleCnt="0"/>
      <dgm:spPr/>
    </dgm:pt>
    <dgm:pt modelId="{1F6455E1-982E-4DBE-AD47-B46D6075665B}" type="pres">
      <dgm:prSet presAssocID="{EA4A6B39-26E3-4ECB-A634-0BE063EB9827}" presName="bgRect" presStyleLbl="bgShp" presStyleIdx="1" presStyleCnt="3"/>
      <dgm:spPr/>
    </dgm:pt>
    <dgm:pt modelId="{CDDF7F35-4550-45A0-A880-40034FD4124F}" type="pres">
      <dgm:prSet presAssocID="{EA4A6B39-26E3-4ECB-A634-0BE063EB982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on Shelf"/>
        </a:ext>
      </dgm:extLst>
    </dgm:pt>
    <dgm:pt modelId="{71CFC2A6-03D4-4B20-B7DC-905829CAA063}" type="pres">
      <dgm:prSet presAssocID="{EA4A6B39-26E3-4ECB-A634-0BE063EB9827}" presName="spaceRect" presStyleCnt="0"/>
      <dgm:spPr/>
    </dgm:pt>
    <dgm:pt modelId="{9EE0AD38-5015-4CC6-A2F9-10465A013834}" type="pres">
      <dgm:prSet presAssocID="{EA4A6B39-26E3-4ECB-A634-0BE063EB9827}" presName="parTx" presStyleLbl="revTx" presStyleIdx="1" presStyleCnt="3">
        <dgm:presLayoutVars>
          <dgm:chMax val="0"/>
          <dgm:chPref val="0"/>
        </dgm:presLayoutVars>
      </dgm:prSet>
      <dgm:spPr/>
    </dgm:pt>
    <dgm:pt modelId="{42220CE2-87B5-46FE-A102-AAF7B2B5115B}" type="pres">
      <dgm:prSet presAssocID="{60480ED9-387D-4662-8420-C366D8B2388B}" presName="sibTrans" presStyleCnt="0"/>
      <dgm:spPr/>
    </dgm:pt>
    <dgm:pt modelId="{8E3F2F4C-AEE2-4658-8D62-3CBB033BB730}" type="pres">
      <dgm:prSet presAssocID="{E81EC265-FB36-45F9-AA15-E51794558574}" presName="compNode" presStyleCnt="0"/>
      <dgm:spPr/>
    </dgm:pt>
    <dgm:pt modelId="{A0C82C05-9A19-493D-A601-6773BBE4AD6E}" type="pres">
      <dgm:prSet presAssocID="{E81EC265-FB36-45F9-AA15-E51794558574}" presName="bgRect" presStyleLbl="bgShp" presStyleIdx="2" presStyleCnt="3"/>
      <dgm:spPr/>
    </dgm:pt>
    <dgm:pt modelId="{FA89B517-46DD-4ADC-8490-121DAE49AFC4}" type="pres">
      <dgm:prSet presAssocID="{E81EC265-FB36-45F9-AA15-E5179455857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EED4657E-3982-4448-B501-74DF5AC81D3D}" type="pres">
      <dgm:prSet presAssocID="{E81EC265-FB36-45F9-AA15-E51794558574}" presName="spaceRect" presStyleCnt="0"/>
      <dgm:spPr/>
    </dgm:pt>
    <dgm:pt modelId="{9C2303F2-3F49-45C6-A73F-881D6D5EF332}" type="pres">
      <dgm:prSet presAssocID="{E81EC265-FB36-45F9-AA15-E51794558574}" presName="parTx" presStyleLbl="revTx" presStyleIdx="2" presStyleCnt="3">
        <dgm:presLayoutVars>
          <dgm:chMax val="0"/>
          <dgm:chPref val="0"/>
        </dgm:presLayoutVars>
      </dgm:prSet>
      <dgm:spPr/>
    </dgm:pt>
  </dgm:ptLst>
  <dgm:cxnLst>
    <dgm:cxn modelId="{DD08E014-C0A3-4374-85B3-EC70640AD02C}" type="presOf" srcId="{EA4A6B39-26E3-4ECB-A634-0BE063EB9827}" destId="{9EE0AD38-5015-4CC6-A2F9-10465A013834}" srcOrd="0" destOrd="0" presId="urn:microsoft.com/office/officeart/2018/2/layout/IconVerticalSolidList"/>
    <dgm:cxn modelId="{42ABF21F-D103-49A0-ABF0-E892F1FC4433}" srcId="{600EBCCA-CC76-488E-A195-AF438301217B}" destId="{E81EC265-FB36-45F9-AA15-E51794558574}" srcOrd="2" destOrd="0" parTransId="{DA641832-223A-44ED-B0BB-6C4A00F376B7}" sibTransId="{3A6FCCD5-4588-494E-92FD-B49D3DD1491C}"/>
    <dgm:cxn modelId="{9D05594D-FAB6-4C18-9E78-B05596A0525F}" type="presOf" srcId="{E81EC265-FB36-45F9-AA15-E51794558574}" destId="{9C2303F2-3F49-45C6-A73F-881D6D5EF332}" srcOrd="0" destOrd="0" presId="urn:microsoft.com/office/officeart/2018/2/layout/IconVerticalSolidList"/>
    <dgm:cxn modelId="{8CDD9C85-E89D-4F4E-B58B-CA2B46C9D137}" srcId="{600EBCCA-CC76-488E-A195-AF438301217B}" destId="{EA4A6B39-26E3-4ECB-A634-0BE063EB9827}" srcOrd="1" destOrd="0" parTransId="{936F1094-9156-4281-BA9D-A2DA51A7946B}" sibTransId="{60480ED9-387D-4662-8420-C366D8B2388B}"/>
    <dgm:cxn modelId="{2D2733A5-0408-413F-9637-1F2FE88306A4}" type="presOf" srcId="{600EBCCA-CC76-488E-A195-AF438301217B}" destId="{039575CD-3E8D-4E99-BB4F-08FDEBBFE1B3}" srcOrd="0" destOrd="0" presId="urn:microsoft.com/office/officeart/2018/2/layout/IconVerticalSolidList"/>
    <dgm:cxn modelId="{EBC93DAA-EBD8-435B-B3F8-CFA1E9A5114F}" srcId="{600EBCCA-CC76-488E-A195-AF438301217B}" destId="{5A5AFEB9-6235-4F76-A65A-1FA9A6CB4166}" srcOrd="0" destOrd="0" parTransId="{07E376D1-EDF0-4CF5-BDFE-C702CB2512E4}" sibTransId="{FDCB69D7-9539-4298-95C2-CAB3FA7C7840}"/>
    <dgm:cxn modelId="{D826E0C6-01CC-41A4-AC65-DFAE07C11551}" type="presOf" srcId="{5A5AFEB9-6235-4F76-A65A-1FA9A6CB4166}" destId="{4519E1D8-0BE8-4EAB-AB02-13B31C862785}" srcOrd="0" destOrd="0" presId="urn:microsoft.com/office/officeart/2018/2/layout/IconVerticalSolidList"/>
    <dgm:cxn modelId="{8E5FEFA3-0E1D-4EEC-BF98-F3B8C97F6CC0}" type="presParOf" srcId="{039575CD-3E8D-4E99-BB4F-08FDEBBFE1B3}" destId="{00DA2FF7-866F-465A-9E65-8A2FED99A86B}" srcOrd="0" destOrd="0" presId="urn:microsoft.com/office/officeart/2018/2/layout/IconVerticalSolidList"/>
    <dgm:cxn modelId="{C21B141A-73F9-4BE0-9390-A43B2FD2C710}" type="presParOf" srcId="{00DA2FF7-866F-465A-9E65-8A2FED99A86B}" destId="{2513788B-5551-4F12-969A-28486DF135CD}" srcOrd="0" destOrd="0" presId="urn:microsoft.com/office/officeart/2018/2/layout/IconVerticalSolidList"/>
    <dgm:cxn modelId="{70FAD6C9-EE5C-4FF7-9D10-7A47B2B998ED}" type="presParOf" srcId="{00DA2FF7-866F-465A-9E65-8A2FED99A86B}" destId="{3377E60F-AD04-4B48-AC14-F951F458CBE1}" srcOrd="1" destOrd="0" presId="urn:microsoft.com/office/officeart/2018/2/layout/IconVerticalSolidList"/>
    <dgm:cxn modelId="{84377ED8-5450-4BD4-A64B-E4EC4553AE54}" type="presParOf" srcId="{00DA2FF7-866F-465A-9E65-8A2FED99A86B}" destId="{A191A442-1C78-44D2-8621-7E172B744A12}" srcOrd="2" destOrd="0" presId="urn:microsoft.com/office/officeart/2018/2/layout/IconVerticalSolidList"/>
    <dgm:cxn modelId="{51A55490-A802-442D-9132-F51C2120B75E}" type="presParOf" srcId="{00DA2FF7-866F-465A-9E65-8A2FED99A86B}" destId="{4519E1D8-0BE8-4EAB-AB02-13B31C862785}" srcOrd="3" destOrd="0" presId="urn:microsoft.com/office/officeart/2018/2/layout/IconVerticalSolidList"/>
    <dgm:cxn modelId="{2C317464-E36C-4135-9D3C-3F4F9474ED3A}" type="presParOf" srcId="{039575CD-3E8D-4E99-BB4F-08FDEBBFE1B3}" destId="{37B38DFD-61DD-4312-AF19-EB4CE8487627}" srcOrd="1" destOrd="0" presId="urn:microsoft.com/office/officeart/2018/2/layout/IconVerticalSolidList"/>
    <dgm:cxn modelId="{A6886B6C-E9D4-451C-BF79-BAB80EF8A9D5}" type="presParOf" srcId="{039575CD-3E8D-4E99-BB4F-08FDEBBFE1B3}" destId="{010678E4-E81A-4394-9A6B-8BC901D652B6}" srcOrd="2" destOrd="0" presId="urn:microsoft.com/office/officeart/2018/2/layout/IconVerticalSolidList"/>
    <dgm:cxn modelId="{55A33B38-99E7-4508-A006-AF35161218D6}" type="presParOf" srcId="{010678E4-E81A-4394-9A6B-8BC901D652B6}" destId="{1F6455E1-982E-4DBE-AD47-B46D6075665B}" srcOrd="0" destOrd="0" presId="urn:microsoft.com/office/officeart/2018/2/layout/IconVerticalSolidList"/>
    <dgm:cxn modelId="{8395B629-50A8-4278-B48F-7892F69F34A2}" type="presParOf" srcId="{010678E4-E81A-4394-9A6B-8BC901D652B6}" destId="{CDDF7F35-4550-45A0-A880-40034FD4124F}" srcOrd="1" destOrd="0" presId="urn:microsoft.com/office/officeart/2018/2/layout/IconVerticalSolidList"/>
    <dgm:cxn modelId="{8E574685-8A7F-4B1F-88EC-243C89AA1DED}" type="presParOf" srcId="{010678E4-E81A-4394-9A6B-8BC901D652B6}" destId="{71CFC2A6-03D4-4B20-B7DC-905829CAA063}" srcOrd="2" destOrd="0" presId="urn:microsoft.com/office/officeart/2018/2/layout/IconVerticalSolidList"/>
    <dgm:cxn modelId="{D8C36CE7-3A8D-4079-B9E5-995491561CE0}" type="presParOf" srcId="{010678E4-E81A-4394-9A6B-8BC901D652B6}" destId="{9EE0AD38-5015-4CC6-A2F9-10465A013834}" srcOrd="3" destOrd="0" presId="urn:microsoft.com/office/officeart/2018/2/layout/IconVerticalSolidList"/>
    <dgm:cxn modelId="{BFA71B10-0CDB-44CA-A197-C7C66184ED1C}" type="presParOf" srcId="{039575CD-3E8D-4E99-BB4F-08FDEBBFE1B3}" destId="{42220CE2-87B5-46FE-A102-AAF7B2B5115B}" srcOrd="3" destOrd="0" presId="urn:microsoft.com/office/officeart/2018/2/layout/IconVerticalSolidList"/>
    <dgm:cxn modelId="{273E19BF-30E2-4CFD-AFE3-B40C2FFD1853}" type="presParOf" srcId="{039575CD-3E8D-4E99-BB4F-08FDEBBFE1B3}" destId="{8E3F2F4C-AEE2-4658-8D62-3CBB033BB730}" srcOrd="4" destOrd="0" presId="urn:microsoft.com/office/officeart/2018/2/layout/IconVerticalSolidList"/>
    <dgm:cxn modelId="{742AAF40-AE6E-4317-B0F5-F41489078621}" type="presParOf" srcId="{8E3F2F4C-AEE2-4658-8D62-3CBB033BB730}" destId="{A0C82C05-9A19-493D-A601-6773BBE4AD6E}" srcOrd="0" destOrd="0" presId="urn:microsoft.com/office/officeart/2018/2/layout/IconVerticalSolidList"/>
    <dgm:cxn modelId="{51E9F28C-333B-4EE0-BE97-7B5402CFC190}" type="presParOf" srcId="{8E3F2F4C-AEE2-4658-8D62-3CBB033BB730}" destId="{FA89B517-46DD-4ADC-8490-121DAE49AFC4}" srcOrd="1" destOrd="0" presId="urn:microsoft.com/office/officeart/2018/2/layout/IconVerticalSolidList"/>
    <dgm:cxn modelId="{63733DAF-45E8-4D6C-9457-7A41289059DE}" type="presParOf" srcId="{8E3F2F4C-AEE2-4658-8D62-3CBB033BB730}" destId="{EED4657E-3982-4448-B501-74DF5AC81D3D}" srcOrd="2" destOrd="0" presId="urn:microsoft.com/office/officeart/2018/2/layout/IconVerticalSolidList"/>
    <dgm:cxn modelId="{4599E9ED-3908-4C57-9696-223B5D872CF2}" type="presParOf" srcId="{8E3F2F4C-AEE2-4658-8D62-3CBB033BB730}" destId="{9C2303F2-3F49-45C6-A73F-881D6D5EF3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EBCCA-CC76-488E-A195-AF438301217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A5AFEB9-6235-4F76-A65A-1FA9A6CB4166}">
      <dgm:prSet/>
      <dgm:spPr/>
      <dgm:t>
        <a:bodyPr/>
        <a:lstStyle/>
        <a:p>
          <a:r>
            <a:rPr lang="en-US"/>
            <a:t>Read your independent book.</a:t>
          </a:r>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a:t>Complete the reading survey in GoogleClassroom.</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a:t>Teacher-Student Reading Conferences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039575CD-3E8D-4E99-BB4F-08FDEBBFE1B3}" type="pres">
      <dgm:prSet presAssocID="{600EBCCA-CC76-488E-A195-AF438301217B}" presName="root" presStyleCnt="0">
        <dgm:presLayoutVars>
          <dgm:dir/>
          <dgm:resizeHandles val="exact"/>
        </dgm:presLayoutVars>
      </dgm:prSet>
      <dgm:spPr/>
    </dgm:pt>
    <dgm:pt modelId="{00DA2FF7-866F-465A-9E65-8A2FED99A86B}" type="pres">
      <dgm:prSet presAssocID="{5A5AFEB9-6235-4F76-A65A-1FA9A6CB4166}" presName="compNode" presStyleCnt="0"/>
      <dgm:spPr/>
    </dgm:pt>
    <dgm:pt modelId="{2513788B-5551-4F12-969A-28486DF135CD}" type="pres">
      <dgm:prSet presAssocID="{5A5AFEB9-6235-4F76-A65A-1FA9A6CB4166}" presName="bgRect" presStyleLbl="bgShp" presStyleIdx="0" presStyleCnt="3"/>
      <dgm:spPr/>
    </dgm:pt>
    <dgm:pt modelId="{3377E60F-AD04-4B48-AC14-F951F458CBE1}" type="pres">
      <dgm:prSet presAssocID="{5A5AFEB9-6235-4F76-A65A-1FA9A6CB416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A191A442-1C78-44D2-8621-7E172B744A12}" type="pres">
      <dgm:prSet presAssocID="{5A5AFEB9-6235-4F76-A65A-1FA9A6CB4166}" presName="spaceRect" presStyleCnt="0"/>
      <dgm:spPr/>
    </dgm:pt>
    <dgm:pt modelId="{4519E1D8-0BE8-4EAB-AB02-13B31C862785}" type="pres">
      <dgm:prSet presAssocID="{5A5AFEB9-6235-4F76-A65A-1FA9A6CB4166}" presName="parTx" presStyleLbl="revTx" presStyleIdx="0" presStyleCnt="3">
        <dgm:presLayoutVars>
          <dgm:chMax val="0"/>
          <dgm:chPref val="0"/>
        </dgm:presLayoutVars>
      </dgm:prSet>
      <dgm:spPr/>
    </dgm:pt>
    <dgm:pt modelId="{37B38DFD-61DD-4312-AF19-EB4CE8487627}" type="pres">
      <dgm:prSet presAssocID="{FDCB69D7-9539-4298-95C2-CAB3FA7C7840}" presName="sibTrans" presStyleCnt="0"/>
      <dgm:spPr/>
    </dgm:pt>
    <dgm:pt modelId="{010678E4-E81A-4394-9A6B-8BC901D652B6}" type="pres">
      <dgm:prSet presAssocID="{EA4A6B39-26E3-4ECB-A634-0BE063EB9827}" presName="compNode" presStyleCnt="0"/>
      <dgm:spPr/>
    </dgm:pt>
    <dgm:pt modelId="{1F6455E1-982E-4DBE-AD47-B46D6075665B}" type="pres">
      <dgm:prSet presAssocID="{EA4A6B39-26E3-4ECB-A634-0BE063EB9827}" presName="bgRect" presStyleLbl="bgShp" presStyleIdx="1" presStyleCnt="3"/>
      <dgm:spPr/>
    </dgm:pt>
    <dgm:pt modelId="{CDDF7F35-4550-45A0-A880-40034FD4124F}" type="pres">
      <dgm:prSet presAssocID="{EA4A6B39-26E3-4ECB-A634-0BE063EB982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on Shelf"/>
        </a:ext>
      </dgm:extLst>
    </dgm:pt>
    <dgm:pt modelId="{71CFC2A6-03D4-4B20-B7DC-905829CAA063}" type="pres">
      <dgm:prSet presAssocID="{EA4A6B39-26E3-4ECB-A634-0BE063EB9827}" presName="spaceRect" presStyleCnt="0"/>
      <dgm:spPr/>
    </dgm:pt>
    <dgm:pt modelId="{9EE0AD38-5015-4CC6-A2F9-10465A013834}" type="pres">
      <dgm:prSet presAssocID="{EA4A6B39-26E3-4ECB-A634-0BE063EB9827}" presName="parTx" presStyleLbl="revTx" presStyleIdx="1" presStyleCnt="3">
        <dgm:presLayoutVars>
          <dgm:chMax val="0"/>
          <dgm:chPref val="0"/>
        </dgm:presLayoutVars>
      </dgm:prSet>
      <dgm:spPr/>
    </dgm:pt>
    <dgm:pt modelId="{42220CE2-87B5-46FE-A102-AAF7B2B5115B}" type="pres">
      <dgm:prSet presAssocID="{60480ED9-387D-4662-8420-C366D8B2388B}" presName="sibTrans" presStyleCnt="0"/>
      <dgm:spPr/>
    </dgm:pt>
    <dgm:pt modelId="{8E3F2F4C-AEE2-4658-8D62-3CBB033BB730}" type="pres">
      <dgm:prSet presAssocID="{E81EC265-FB36-45F9-AA15-E51794558574}" presName="compNode" presStyleCnt="0"/>
      <dgm:spPr/>
    </dgm:pt>
    <dgm:pt modelId="{A0C82C05-9A19-493D-A601-6773BBE4AD6E}" type="pres">
      <dgm:prSet presAssocID="{E81EC265-FB36-45F9-AA15-E51794558574}" presName="bgRect" presStyleLbl="bgShp" presStyleIdx="2" presStyleCnt="3"/>
      <dgm:spPr/>
    </dgm:pt>
    <dgm:pt modelId="{FA89B517-46DD-4ADC-8490-121DAE49AFC4}" type="pres">
      <dgm:prSet presAssocID="{E81EC265-FB36-45F9-AA15-E5179455857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EED4657E-3982-4448-B501-74DF5AC81D3D}" type="pres">
      <dgm:prSet presAssocID="{E81EC265-FB36-45F9-AA15-E51794558574}" presName="spaceRect" presStyleCnt="0"/>
      <dgm:spPr/>
    </dgm:pt>
    <dgm:pt modelId="{9C2303F2-3F49-45C6-A73F-881D6D5EF332}" type="pres">
      <dgm:prSet presAssocID="{E81EC265-FB36-45F9-AA15-E51794558574}" presName="parTx" presStyleLbl="revTx" presStyleIdx="2" presStyleCnt="3">
        <dgm:presLayoutVars>
          <dgm:chMax val="0"/>
          <dgm:chPref val="0"/>
        </dgm:presLayoutVars>
      </dgm:prSet>
      <dgm:spPr/>
    </dgm:pt>
  </dgm:ptLst>
  <dgm:cxnLst>
    <dgm:cxn modelId="{DD08E014-C0A3-4374-85B3-EC70640AD02C}" type="presOf" srcId="{EA4A6B39-26E3-4ECB-A634-0BE063EB9827}" destId="{9EE0AD38-5015-4CC6-A2F9-10465A013834}" srcOrd="0" destOrd="0" presId="urn:microsoft.com/office/officeart/2018/2/layout/IconVerticalSolidList"/>
    <dgm:cxn modelId="{42ABF21F-D103-49A0-ABF0-E892F1FC4433}" srcId="{600EBCCA-CC76-488E-A195-AF438301217B}" destId="{E81EC265-FB36-45F9-AA15-E51794558574}" srcOrd="2" destOrd="0" parTransId="{DA641832-223A-44ED-B0BB-6C4A00F376B7}" sibTransId="{3A6FCCD5-4588-494E-92FD-B49D3DD1491C}"/>
    <dgm:cxn modelId="{9D05594D-FAB6-4C18-9E78-B05596A0525F}" type="presOf" srcId="{E81EC265-FB36-45F9-AA15-E51794558574}" destId="{9C2303F2-3F49-45C6-A73F-881D6D5EF332}" srcOrd="0" destOrd="0" presId="urn:microsoft.com/office/officeart/2018/2/layout/IconVerticalSolidList"/>
    <dgm:cxn modelId="{8CDD9C85-E89D-4F4E-B58B-CA2B46C9D137}" srcId="{600EBCCA-CC76-488E-A195-AF438301217B}" destId="{EA4A6B39-26E3-4ECB-A634-0BE063EB9827}" srcOrd="1" destOrd="0" parTransId="{936F1094-9156-4281-BA9D-A2DA51A7946B}" sibTransId="{60480ED9-387D-4662-8420-C366D8B2388B}"/>
    <dgm:cxn modelId="{2D2733A5-0408-413F-9637-1F2FE88306A4}" type="presOf" srcId="{600EBCCA-CC76-488E-A195-AF438301217B}" destId="{039575CD-3E8D-4E99-BB4F-08FDEBBFE1B3}" srcOrd="0" destOrd="0" presId="urn:microsoft.com/office/officeart/2018/2/layout/IconVerticalSolidList"/>
    <dgm:cxn modelId="{EBC93DAA-EBD8-435B-B3F8-CFA1E9A5114F}" srcId="{600EBCCA-CC76-488E-A195-AF438301217B}" destId="{5A5AFEB9-6235-4F76-A65A-1FA9A6CB4166}" srcOrd="0" destOrd="0" parTransId="{07E376D1-EDF0-4CF5-BDFE-C702CB2512E4}" sibTransId="{FDCB69D7-9539-4298-95C2-CAB3FA7C7840}"/>
    <dgm:cxn modelId="{D826E0C6-01CC-41A4-AC65-DFAE07C11551}" type="presOf" srcId="{5A5AFEB9-6235-4F76-A65A-1FA9A6CB4166}" destId="{4519E1D8-0BE8-4EAB-AB02-13B31C862785}" srcOrd="0" destOrd="0" presId="urn:microsoft.com/office/officeart/2018/2/layout/IconVerticalSolidList"/>
    <dgm:cxn modelId="{8E5FEFA3-0E1D-4EEC-BF98-F3B8C97F6CC0}" type="presParOf" srcId="{039575CD-3E8D-4E99-BB4F-08FDEBBFE1B3}" destId="{00DA2FF7-866F-465A-9E65-8A2FED99A86B}" srcOrd="0" destOrd="0" presId="urn:microsoft.com/office/officeart/2018/2/layout/IconVerticalSolidList"/>
    <dgm:cxn modelId="{C21B141A-73F9-4BE0-9390-A43B2FD2C710}" type="presParOf" srcId="{00DA2FF7-866F-465A-9E65-8A2FED99A86B}" destId="{2513788B-5551-4F12-969A-28486DF135CD}" srcOrd="0" destOrd="0" presId="urn:microsoft.com/office/officeart/2018/2/layout/IconVerticalSolidList"/>
    <dgm:cxn modelId="{70FAD6C9-EE5C-4FF7-9D10-7A47B2B998ED}" type="presParOf" srcId="{00DA2FF7-866F-465A-9E65-8A2FED99A86B}" destId="{3377E60F-AD04-4B48-AC14-F951F458CBE1}" srcOrd="1" destOrd="0" presId="urn:microsoft.com/office/officeart/2018/2/layout/IconVerticalSolidList"/>
    <dgm:cxn modelId="{84377ED8-5450-4BD4-A64B-E4EC4553AE54}" type="presParOf" srcId="{00DA2FF7-866F-465A-9E65-8A2FED99A86B}" destId="{A191A442-1C78-44D2-8621-7E172B744A12}" srcOrd="2" destOrd="0" presId="urn:microsoft.com/office/officeart/2018/2/layout/IconVerticalSolidList"/>
    <dgm:cxn modelId="{51A55490-A802-442D-9132-F51C2120B75E}" type="presParOf" srcId="{00DA2FF7-866F-465A-9E65-8A2FED99A86B}" destId="{4519E1D8-0BE8-4EAB-AB02-13B31C862785}" srcOrd="3" destOrd="0" presId="urn:microsoft.com/office/officeart/2018/2/layout/IconVerticalSolidList"/>
    <dgm:cxn modelId="{2C317464-E36C-4135-9D3C-3F4F9474ED3A}" type="presParOf" srcId="{039575CD-3E8D-4E99-BB4F-08FDEBBFE1B3}" destId="{37B38DFD-61DD-4312-AF19-EB4CE8487627}" srcOrd="1" destOrd="0" presId="urn:microsoft.com/office/officeart/2018/2/layout/IconVerticalSolidList"/>
    <dgm:cxn modelId="{A6886B6C-E9D4-451C-BF79-BAB80EF8A9D5}" type="presParOf" srcId="{039575CD-3E8D-4E99-BB4F-08FDEBBFE1B3}" destId="{010678E4-E81A-4394-9A6B-8BC901D652B6}" srcOrd="2" destOrd="0" presId="urn:microsoft.com/office/officeart/2018/2/layout/IconVerticalSolidList"/>
    <dgm:cxn modelId="{55A33B38-99E7-4508-A006-AF35161218D6}" type="presParOf" srcId="{010678E4-E81A-4394-9A6B-8BC901D652B6}" destId="{1F6455E1-982E-4DBE-AD47-B46D6075665B}" srcOrd="0" destOrd="0" presId="urn:microsoft.com/office/officeart/2018/2/layout/IconVerticalSolidList"/>
    <dgm:cxn modelId="{8395B629-50A8-4278-B48F-7892F69F34A2}" type="presParOf" srcId="{010678E4-E81A-4394-9A6B-8BC901D652B6}" destId="{CDDF7F35-4550-45A0-A880-40034FD4124F}" srcOrd="1" destOrd="0" presId="urn:microsoft.com/office/officeart/2018/2/layout/IconVerticalSolidList"/>
    <dgm:cxn modelId="{8E574685-8A7F-4B1F-88EC-243C89AA1DED}" type="presParOf" srcId="{010678E4-E81A-4394-9A6B-8BC901D652B6}" destId="{71CFC2A6-03D4-4B20-B7DC-905829CAA063}" srcOrd="2" destOrd="0" presId="urn:microsoft.com/office/officeart/2018/2/layout/IconVerticalSolidList"/>
    <dgm:cxn modelId="{D8C36CE7-3A8D-4079-B9E5-995491561CE0}" type="presParOf" srcId="{010678E4-E81A-4394-9A6B-8BC901D652B6}" destId="{9EE0AD38-5015-4CC6-A2F9-10465A013834}" srcOrd="3" destOrd="0" presId="urn:microsoft.com/office/officeart/2018/2/layout/IconVerticalSolidList"/>
    <dgm:cxn modelId="{BFA71B10-0CDB-44CA-A197-C7C66184ED1C}" type="presParOf" srcId="{039575CD-3E8D-4E99-BB4F-08FDEBBFE1B3}" destId="{42220CE2-87B5-46FE-A102-AAF7B2B5115B}" srcOrd="3" destOrd="0" presId="urn:microsoft.com/office/officeart/2018/2/layout/IconVerticalSolidList"/>
    <dgm:cxn modelId="{273E19BF-30E2-4CFD-AFE3-B40C2FFD1853}" type="presParOf" srcId="{039575CD-3E8D-4E99-BB4F-08FDEBBFE1B3}" destId="{8E3F2F4C-AEE2-4658-8D62-3CBB033BB730}" srcOrd="4" destOrd="0" presId="urn:microsoft.com/office/officeart/2018/2/layout/IconVerticalSolidList"/>
    <dgm:cxn modelId="{742AAF40-AE6E-4317-B0F5-F41489078621}" type="presParOf" srcId="{8E3F2F4C-AEE2-4658-8D62-3CBB033BB730}" destId="{A0C82C05-9A19-493D-A601-6773BBE4AD6E}" srcOrd="0" destOrd="0" presId="urn:microsoft.com/office/officeart/2018/2/layout/IconVerticalSolidList"/>
    <dgm:cxn modelId="{51E9F28C-333B-4EE0-BE97-7B5402CFC190}" type="presParOf" srcId="{8E3F2F4C-AEE2-4658-8D62-3CBB033BB730}" destId="{FA89B517-46DD-4ADC-8490-121DAE49AFC4}" srcOrd="1" destOrd="0" presId="urn:microsoft.com/office/officeart/2018/2/layout/IconVerticalSolidList"/>
    <dgm:cxn modelId="{63733DAF-45E8-4D6C-9457-7A41289059DE}" type="presParOf" srcId="{8E3F2F4C-AEE2-4658-8D62-3CBB033BB730}" destId="{EED4657E-3982-4448-B501-74DF5AC81D3D}" srcOrd="2" destOrd="0" presId="urn:microsoft.com/office/officeart/2018/2/layout/IconVerticalSolidList"/>
    <dgm:cxn modelId="{4599E9ED-3908-4C57-9696-223B5D872CF2}" type="presParOf" srcId="{8E3F2F4C-AEE2-4658-8D62-3CBB033BB730}" destId="{9C2303F2-3F49-45C6-A73F-881D6D5EF3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0EBCCA-CC76-488E-A195-AF438301217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A5AFEB9-6235-4F76-A65A-1FA9A6CB4166}">
      <dgm:prSet/>
      <dgm:spPr/>
      <dgm:t>
        <a:bodyPr/>
        <a:lstStyle/>
        <a:p>
          <a:r>
            <a:rPr lang="en-US"/>
            <a:t>Read your independent book.</a:t>
          </a:r>
        </a:p>
      </dgm:t>
    </dgm:pt>
    <dgm:pt modelId="{07E376D1-EDF0-4CF5-BDFE-C702CB2512E4}" type="parTrans" cxnId="{EBC93DAA-EBD8-435B-B3F8-CFA1E9A5114F}">
      <dgm:prSet/>
      <dgm:spPr/>
      <dgm:t>
        <a:bodyPr/>
        <a:lstStyle/>
        <a:p>
          <a:endParaRPr lang="en-US"/>
        </a:p>
      </dgm:t>
    </dgm:pt>
    <dgm:pt modelId="{FDCB69D7-9539-4298-95C2-CAB3FA7C7840}" type="sibTrans" cxnId="{EBC93DAA-EBD8-435B-B3F8-CFA1E9A5114F}">
      <dgm:prSet/>
      <dgm:spPr/>
      <dgm:t>
        <a:bodyPr/>
        <a:lstStyle/>
        <a:p>
          <a:endParaRPr lang="en-US"/>
        </a:p>
      </dgm:t>
    </dgm:pt>
    <dgm:pt modelId="{EA4A6B39-26E3-4ECB-A634-0BE063EB9827}">
      <dgm:prSet/>
      <dgm:spPr/>
      <dgm:t>
        <a:bodyPr/>
        <a:lstStyle/>
        <a:p>
          <a:r>
            <a:rPr lang="en-US"/>
            <a:t>Complete the reading survey in GoogleClassroom.</a:t>
          </a:r>
        </a:p>
      </dgm:t>
    </dgm:pt>
    <dgm:pt modelId="{936F1094-9156-4281-BA9D-A2DA51A7946B}" type="parTrans" cxnId="{8CDD9C85-E89D-4F4E-B58B-CA2B46C9D137}">
      <dgm:prSet/>
      <dgm:spPr/>
      <dgm:t>
        <a:bodyPr/>
        <a:lstStyle/>
        <a:p>
          <a:endParaRPr lang="en-US"/>
        </a:p>
      </dgm:t>
    </dgm:pt>
    <dgm:pt modelId="{60480ED9-387D-4662-8420-C366D8B2388B}" type="sibTrans" cxnId="{8CDD9C85-E89D-4F4E-B58B-CA2B46C9D137}">
      <dgm:prSet/>
      <dgm:spPr/>
      <dgm:t>
        <a:bodyPr/>
        <a:lstStyle/>
        <a:p>
          <a:endParaRPr lang="en-US"/>
        </a:p>
      </dgm:t>
    </dgm:pt>
    <dgm:pt modelId="{E81EC265-FB36-45F9-AA15-E51794558574}">
      <dgm:prSet/>
      <dgm:spPr/>
      <dgm:t>
        <a:bodyPr/>
        <a:lstStyle/>
        <a:p>
          <a:r>
            <a:rPr lang="en-US"/>
            <a:t>Teacher-Student Reading Conferences</a:t>
          </a:r>
        </a:p>
      </dgm:t>
    </dgm:pt>
    <dgm:pt modelId="{DA641832-223A-44ED-B0BB-6C4A00F376B7}" type="parTrans" cxnId="{42ABF21F-D103-49A0-ABF0-E892F1FC4433}">
      <dgm:prSet/>
      <dgm:spPr/>
      <dgm:t>
        <a:bodyPr/>
        <a:lstStyle/>
        <a:p>
          <a:endParaRPr lang="en-US"/>
        </a:p>
      </dgm:t>
    </dgm:pt>
    <dgm:pt modelId="{3A6FCCD5-4588-494E-92FD-B49D3DD1491C}" type="sibTrans" cxnId="{42ABF21F-D103-49A0-ABF0-E892F1FC4433}">
      <dgm:prSet/>
      <dgm:spPr/>
      <dgm:t>
        <a:bodyPr/>
        <a:lstStyle/>
        <a:p>
          <a:endParaRPr lang="en-US"/>
        </a:p>
      </dgm:t>
    </dgm:pt>
    <dgm:pt modelId="{039575CD-3E8D-4E99-BB4F-08FDEBBFE1B3}" type="pres">
      <dgm:prSet presAssocID="{600EBCCA-CC76-488E-A195-AF438301217B}" presName="root" presStyleCnt="0">
        <dgm:presLayoutVars>
          <dgm:dir/>
          <dgm:resizeHandles val="exact"/>
        </dgm:presLayoutVars>
      </dgm:prSet>
      <dgm:spPr/>
    </dgm:pt>
    <dgm:pt modelId="{00DA2FF7-866F-465A-9E65-8A2FED99A86B}" type="pres">
      <dgm:prSet presAssocID="{5A5AFEB9-6235-4F76-A65A-1FA9A6CB4166}" presName="compNode" presStyleCnt="0"/>
      <dgm:spPr/>
    </dgm:pt>
    <dgm:pt modelId="{2513788B-5551-4F12-969A-28486DF135CD}" type="pres">
      <dgm:prSet presAssocID="{5A5AFEB9-6235-4F76-A65A-1FA9A6CB4166}" presName="bgRect" presStyleLbl="bgShp" presStyleIdx="0" presStyleCnt="3"/>
      <dgm:spPr/>
    </dgm:pt>
    <dgm:pt modelId="{3377E60F-AD04-4B48-AC14-F951F458CBE1}" type="pres">
      <dgm:prSet presAssocID="{5A5AFEB9-6235-4F76-A65A-1FA9A6CB416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A191A442-1C78-44D2-8621-7E172B744A12}" type="pres">
      <dgm:prSet presAssocID="{5A5AFEB9-6235-4F76-A65A-1FA9A6CB4166}" presName="spaceRect" presStyleCnt="0"/>
      <dgm:spPr/>
    </dgm:pt>
    <dgm:pt modelId="{4519E1D8-0BE8-4EAB-AB02-13B31C862785}" type="pres">
      <dgm:prSet presAssocID="{5A5AFEB9-6235-4F76-A65A-1FA9A6CB4166}" presName="parTx" presStyleLbl="revTx" presStyleIdx="0" presStyleCnt="3">
        <dgm:presLayoutVars>
          <dgm:chMax val="0"/>
          <dgm:chPref val="0"/>
        </dgm:presLayoutVars>
      </dgm:prSet>
      <dgm:spPr/>
    </dgm:pt>
    <dgm:pt modelId="{37B38DFD-61DD-4312-AF19-EB4CE8487627}" type="pres">
      <dgm:prSet presAssocID="{FDCB69D7-9539-4298-95C2-CAB3FA7C7840}" presName="sibTrans" presStyleCnt="0"/>
      <dgm:spPr/>
    </dgm:pt>
    <dgm:pt modelId="{010678E4-E81A-4394-9A6B-8BC901D652B6}" type="pres">
      <dgm:prSet presAssocID="{EA4A6B39-26E3-4ECB-A634-0BE063EB9827}" presName="compNode" presStyleCnt="0"/>
      <dgm:spPr/>
    </dgm:pt>
    <dgm:pt modelId="{1F6455E1-982E-4DBE-AD47-B46D6075665B}" type="pres">
      <dgm:prSet presAssocID="{EA4A6B39-26E3-4ECB-A634-0BE063EB9827}" presName="bgRect" presStyleLbl="bgShp" presStyleIdx="1" presStyleCnt="3"/>
      <dgm:spPr/>
    </dgm:pt>
    <dgm:pt modelId="{CDDF7F35-4550-45A0-A880-40034FD4124F}" type="pres">
      <dgm:prSet presAssocID="{EA4A6B39-26E3-4ECB-A634-0BE063EB982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on Shelf"/>
        </a:ext>
      </dgm:extLst>
    </dgm:pt>
    <dgm:pt modelId="{71CFC2A6-03D4-4B20-B7DC-905829CAA063}" type="pres">
      <dgm:prSet presAssocID="{EA4A6B39-26E3-4ECB-A634-0BE063EB9827}" presName="spaceRect" presStyleCnt="0"/>
      <dgm:spPr/>
    </dgm:pt>
    <dgm:pt modelId="{9EE0AD38-5015-4CC6-A2F9-10465A013834}" type="pres">
      <dgm:prSet presAssocID="{EA4A6B39-26E3-4ECB-A634-0BE063EB9827}" presName="parTx" presStyleLbl="revTx" presStyleIdx="1" presStyleCnt="3">
        <dgm:presLayoutVars>
          <dgm:chMax val="0"/>
          <dgm:chPref val="0"/>
        </dgm:presLayoutVars>
      </dgm:prSet>
      <dgm:spPr/>
    </dgm:pt>
    <dgm:pt modelId="{42220CE2-87B5-46FE-A102-AAF7B2B5115B}" type="pres">
      <dgm:prSet presAssocID="{60480ED9-387D-4662-8420-C366D8B2388B}" presName="sibTrans" presStyleCnt="0"/>
      <dgm:spPr/>
    </dgm:pt>
    <dgm:pt modelId="{8E3F2F4C-AEE2-4658-8D62-3CBB033BB730}" type="pres">
      <dgm:prSet presAssocID="{E81EC265-FB36-45F9-AA15-E51794558574}" presName="compNode" presStyleCnt="0"/>
      <dgm:spPr/>
    </dgm:pt>
    <dgm:pt modelId="{A0C82C05-9A19-493D-A601-6773BBE4AD6E}" type="pres">
      <dgm:prSet presAssocID="{E81EC265-FB36-45F9-AA15-E51794558574}" presName="bgRect" presStyleLbl="bgShp" presStyleIdx="2" presStyleCnt="3"/>
      <dgm:spPr/>
    </dgm:pt>
    <dgm:pt modelId="{FA89B517-46DD-4ADC-8490-121DAE49AFC4}" type="pres">
      <dgm:prSet presAssocID="{E81EC265-FB36-45F9-AA15-E5179455857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EED4657E-3982-4448-B501-74DF5AC81D3D}" type="pres">
      <dgm:prSet presAssocID="{E81EC265-FB36-45F9-AA15-E51794558574}" presName="spaceRect" presStyleCnt="0"/>
      <dgm:spPr/>
    </dgm:pt>
    <dgm:pt modelId="{9C2303F2-3F49-45C6-A73F-881D6D5EF332}" type="pres">
      <dgm:prSet presAssocID="{E81EC265-FB36-45F9-AA15-E51794558574}" presName="parTx" presStyleLbl="revTx" presStyleIdx="2" presStyleCnt="3">
        <dgm:presLayoutVars>
          <dgm:chMax val="0"/>
          <dgm:chPref val="0"/>
        </dgm:presLayoutVars>
      </dgm:prSet>
      <dgm:spPr/>
    </dgm:pt>
  </dgm:ptLst>
  <dgm:cxnLst>
    <dgm:cxn modelId="{DD08E014-C0A3-4374-85B3-EC70640AD02C}" type="presOf" srcId="{EA4A6B39-26E3-4ECB-A634-0BE063EB9827}" destId="{9EE0AD38-5015-4CC6-A2F9-10465A013834}" srcOrd="0" destOrd="0" presId="urn:microsoft.com/office/officeart/2018/2/layout/IconVerticalSolidList"/>
    <dgm:cxn modelId="{42ABF21F-D103-49A0-ABF0-E892F1FC4433}" srcId="{600EBCCA-CC76-488E-A195-AF438301217B}" destId="{E81EC265-FB36-45F9-AA15-E51794558574}" srcOrd="2" destOrd="0" parTransId="{DA641832-223A-44ED-B0BB-6C4A00F376B7}" sibTransId="{3A6FCCD5-4588-494E-92FD-B49D3DD1491C}"/>
    <dgm:cxn modelId="{9D05594D-FAB6-4C18-9E78-B05596A0525F}" type="presOf" srcId="{E81EC265-FB36-45F9-AA15-E51794558574}" destId="{9C2303F2-3F49-45C6-A73F-881D6D5EF332}" srcOrd="0" destOrd="0" presId="urn:microsoft.com/office/officeart/2018/2/layout/IconVerticalSolidList"/>
    <dgm:cxn modelId="{8CDD9C85-E89D-4F4E-B58B-CA2B46C9D137}" srcId="{600EBCCA-CC76-488E-A195-AF438301217B}" destId="{EA4A6B39-26E3-4ECB-A634-0BE063EB9827}" srcOrd="1" destOrd="0" parTransId="{936F1094-9156-4281-BA9D-A2DA51A7946B}" sibTransId="{60480ED9-387D-4662-8420-C366D8B2388B}"/>
    <dgm:cxn modelId="{2D2733A5-0408-413F-9637-1F2FE88306A4}" type="presOf" srcId="{600EBCCA-CC76-488E-A195-AF438301217B}" destId="{039575CD-3E8D-4E99-BB4F-08FDEBBFE1B3}" srcOrd="0" destOrd="0" presId="urn:microsoft.com/office/officeart/2018/2/layout/IconVerticalSolidList"/>
    <dgm:cxn modelId="{EBC93DAA-EBD8-435B-B3F8-CFA1E9A5114F}" srcId="{600EBCCA-CC76-488E-A195-AF438301217B}" destId="{5A5AFEB9-6235-4F76-A65A-1FA9A6CB4166}" srcOrd="0" destOrd="0" parTransId="{07E376D1-EDF0-4CF5-BDFE-C702CB2512E4}" sibTransId="{FDCB69D7-9539-4298-95C2-CAB3FA7C7840}"/>
    <dgm:cxn modelId="{D826E0C6-01CC-41A4-AC65-DFAE07C11551}" type="presOf" srcId="{5A5AFEB9-6235-4F76-A65A-1FA9A6CB4166}" destId="{4519E1D8-0BE8-4EAB-AB02-13B31C862785}" srcOrd="0" destOrd="0" presId="urn:microsoft.com/office/officeart/2018/2/layout/IconVerticalSolidList"/>
    <dgm:cxn modelId="{8E5FEFA3-0E1D-4EEC-BF98-F3B8C97F6CC0}" type="presParOf" srcId="{039575CD-3E8D-4E99-BB4F-08FDEBBFE1B3}" destId="{00DA2FF7-866F-465A-9E65-8A2FED99A86B}" srcOrd="0" destOrd="0" presId="urn:microsoft.com/office/officeart/2018/2/layout/IconVerticalSolidList"/>
    <dgm:cxn modelId="{C21B141A-73F9-4BE0-9390-A43B2FD2C710}" type="presParOf" srcId="{00DA2FF7-866F-465A-9E65-8A2FED99A86B}" destId="{2513788B-5551-4F12-969A-28486DF135CD}" srcOrd="0" destOrd="0" presId="urn:microsoft.com/office/officeart/2018/2/layout/IconVerticalSolidList"/>
    <dgm:cxn modelId="{70FAD6C9-EE5C-4FF7-9D10-7A47B2B998ED}" type="presParOf" srcId="{00DA2FF7-866F-465A-9E65-8A2FED99A86B}" destId="{3377E60F-AD04-4B48-AC14-F951F458CBE1}" srcOrd="1" destOrd="0" presId="urn:microsoft.com/office/officeart/2018/2/layout/IconVerticalSolidList"/>
    <dgm:cxn modelId="{84377ED8-5450-4BD4-A64B-E4EC4553AE54}" type="presParOf" srcId="{00DA2FF7-866F-465A-9E65-8A2FED99A86B}" destId="{A191A442-1C78-44D2-8621-7E172B744A12}" srcOrd="2" destOrd="0" presId="urn:microsoft.com/office/officeart/2018/2/layout/IconVerticalSolidList"/>
    <dgm:cxn modelId="{51A55490-A802-442D-9132-F51C2120B75E}" type="presParOf" srcId="{00DA2FF7-866F-465A-9E65-8A2FED99A86B}" destId="{4519E1D8-0BE8-4EAB-AB02-13B31C862785}" srcOrd="3" destOrd="0" presId="urn:microsoft.com/office/officeart/2018/2/layout/IconVerticalSolidList"/>
    <dgm:cxn modelId="{2C317464-E36C-4135-9D3C-3F4F9474ED3A}" type="presParOf" srcId="{039575CD-3E8D-4E99-BB4F-08FDEBBFE1B3}" destId="{37B38DFD-61DD-4312-AF19-EB4CE8487627}" srcOrd="1" destOrd="0" presId="urn:microsoft.com/office/officeart/2018/2/layout/IconVerticalSolidList"/>
    <dgm:cxn modelId="{A6886B6C-E9D4-451C-BF79-BAB80EF8A9D5}" type="presParOf" srcId="{039575CD-3E8D-4E99-BB4F-08FDEBBFE1B3}" destId="{010678E4-E81A-4394-9A6B-8BC901D652B6}" srcOrd="2" destOrd="0" presId="urn:microsoft.com/office/officeart/2018/2/layout/IconVerticalSolidList"/>
    <dgm:cxn modelId="{55A33B38-99E7-4508-A006-AF35161218D6}" type="presParOf" srcId="{010678E4-E81A-4394-9A6B-8BC901D652B6}" destId="{1F6455E1-982E-4DBE-AD47-B46D6075665B}" srcOrd="0" destOrd="0" presId="urn:microsoft.com/office/officeart/2018/2/layout/IconVerticalSolidList"/>
    <dgm:cxn modelId="{8395B629-50A8-4278-B48F-7892F69F34A2}" type="presParOf" srcId="{010678E4-E81A-4394-9A6B-8BC901D652B6}" destId="{CDDF7F35-4550-45A0-A880-40034FD4124F}" srcOrd="1" destOrd="0" presId="urn:microsoft.com/office/officeart/2018/2/layout/IconVerticalSolidList"/>
    <dgm:cxn modelId="{8E574685-8A7F-4B1F-88EC-243C89AA1DED}" type="presParOf" srcId="{010678E4-E81A-4394-9A6B-8BC901D652B6}" destId="{71CFC2A6-03D4-4B20-B7DC-905829CAA063}" srcOrd="2" destOrd="0" presId="urn:microsoft.com/office/officeart/2018/2/layout/IconVerticalSolidList"/>
    <dgm:cxn modelId="{D8C36CE7-3A8D-4079-B9E5-995491561CE0}" type="presParOf" srcId="{010678E4-E81A-4394-9A6B-8BC901D652B6}" destId="{9EE0AD38-5015-4CC6-A2F9-10465A013834}" srcOrd="3" destOrd="0" presId="urn:microsoft.com/office/officeart/2018/2/layout/IconVerticalSolidList"/>
    <dgm:cxn modelId="{BFA71B10-0CDB-44CA-A197-C7C66184ED1C}" type="presParOf" srcId="{039575CD-3E8D-4E99-BB4F-08FDEBBFE1B3}" destId="{42220CE2-87B5-46FE-A102-AAF7B2B5115B}" srcOrd="3" destOrd="0" presId="urn:microsoft.com/office/officeart/2018/2/layout/IconVerticalSolidList"/>
    <dgm:cxn modelId="{273E19BF-30E2-4CFD-AFE3-B40C2FFD1853}" type="presParOf" srcId="{039575CD-3E8D-4E99-BB4F-08FDEBBFE1B3}" destId="{8E3F2F4C-AEE2-4658-8D62-3CBB033BB730}" srcOrd="4" destOrd="0" presId="urn:microsoft.com/office/officeart/2018/2/layout/IconVerticalSolidList"/>
    <dgm:cxn modelId="{742AAF40-AE6E-4317-B0F5-F41489078621}" type="presParOf" srcId="{8E3F2F4C-AEE2-4658-8D62-3CBB033BB730}" destId="{A0C82C05-9A19-493D-A601-6773BBE4AD6E}" srcOrd="0" destOrd="0" presId="urn:microsoft.com/office/officeart/2018/2/layout/IconVerticalSolidList"/>
    <dgm:cxn modelId="{51E9F28C-333B-4EE0-BE97-7B5402CFC190}" type="presParOf" srcId="{8E3F2F4C-AEE2-4658-8D62-3CBB033BB730}" destId="{FA89B517-46DD-4ADC-8490-121DAE49AFC4}" srcOrd="1" destOrd="0" presId="urn:microsoft.com/office/officeart/2018/2/layout/IconVerticalSolidList"/>
    <dgm:cxn modelId="{63733DAF-45E8-4D6C-9457-7A41289059DE}" type="presParOf" srcId="{8E3F2F4C-AEE2-4658-8D62-3CBB033BB730}" destId="{EED4657E-3982-4448-B501-74DF5AC81D3D}" srcOrd="2" destOrd="0" presId="urn:microsoft.com/office/officeart/2018/2/layout/IconVerticalSolidList"/>
    <dgm:cxn modelId="{4599E9ED-3908-4C57-9696-223B5D872CF2}" type="presParOf" srcId="{8E3F2F4C-AEE2-4658-8D62-3CBB033BB730}" destId="{9C2303F2-3F49-45C6-A73F-881D6D5EF3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3788B-5551-4F12-969A-28486DF135CD}">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77E60F-AD04-4B48-AC14-F951F458CBE1}">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519E1D8-0BE8-4EAB-AB02-13B31C862785}">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Read your independent book.</a:t>
          </a:r>
        </a:p>
      </dsp:txBody>
      <dsp:txXfrm>
        <a:off x="1642860" y="607"/>
        <a:ext cx="4985943" cy="1422390"/>
      </dsp:txXfrm>
    </dsp:sp>
    <dsp:sp modelId="{1F6455E1-982E-4DBE-AD47-B46D6075665B}">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DF7F35-4550-45A0-A880-40034FD4124F}">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E0AD38-5015-4CC6-A2F9-10465A013834}">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Complete the reading survey in GoogleClassroom.</a:t>
          </a:r>
        </a:p>
      </dsp:txBody>
      <dsp:txXfrm>
        <a:off x="1642860" y="1778595"/>
        <a:ext cx="4985943" cy="1422390"/>
      </dsp:txXfrm>
    </dsp:sp>
    <dsp:sp modelId="{A0C82C05-9A19-493D-A601-6773BBE4AD6E}">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9B517-46DD-4ADC-8490-121DAE49AFC4}">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2303F2-3F49-45C6-A73F-881D6D5EF332}">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Teacher-Student Reading Conferences</a:t>
          </a:r>
        </a:p>
      </dsp:txBody>
      <dsp:txXfrm>
        <a:off x="1642860" y="3556583"/>
        <a:ext cx="4985943" cy="1422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3788B-5551-4F12-969A-28486DF135CD}">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77E60F-AD04-4B48-AC14-F951F458CBE1}">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519E1D8-0BE8-4EAB-AB02-13B31C862785}">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Read your independent book.</a:t>
          </a:r>
        </a:p>
      </dsp:txBody>
      <dsp:txXfrm>
        <a:off x="1642860" y="607"/>
        <a:ext cx="4985943" cy="1422390"/>
      </dsp:txXfrm>
    </dsp:sp>
    <dsp:sp modelId="{1F6455E1-982E-4DBE-AD47-B46D6075665B}">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DF7F35-4550-45A0-A880-40034FD4124F}">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E0AD38-5015-4CC6-A2F9-10465A013834}">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Complete the reading survey in GoogleClassroom.</a:t>
          </a:r>
        </a:p>
      </dsp:txBody>
      <dsp:txXfrm>
        <a:off x="1642860" y="1778595"/>
        <a:ext cx="4985943" cy="1422390"/>
      </dsp:txXfrm>
    </dsp:sp>
    <dsp:sp modelId="{A0C82C05-9A19-493D-A601-6773BBE4AD6E}">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9B517-46DD-4ADC-8490-121DAE49AFC4}">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2303F2-3F49-45C6-A73F-881D6D5EF332}">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Teacher-Student Reading Conferences</a:t>
          </a:r>
        </a:p>
      </dsp:txBody>
      <dsp:txXfrm>
        <a:off x="1642860" y="3556583"/>
        <a:ext cx="4985943" cy="1422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3788B-5551-4F12-969A-28486DF135CD}">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77E60F-AD04-4B48-AC14-F951F458CBE1}">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519E1D8-0BE8-4EAB-AB02-13B31C862785}">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Read your independent book.</a:t>
          </a:r>
        </a:p>
      </dsp:txBody>
      <dsp:txXfrm>
        <a:off x="1642860" y="607"/>
        <a:ext cx="4985943" cy="1422390"/>
      </dsp:txXfrm>
    </dsp:sp>
    <dsp:sp modelId="{1F6455E1-982E-4DBE-AD47-B46D6075665B}">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DF7F35-4550-45A0-A880-40034FD4124F}">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E0AD38-5015-4CC6-A2F9-10465A013834}">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Complete the reading survey in GoogleClassroom.</a:t>
          </a:r>
        </a:p>
      </dsp:txBody>
      <dsp:txXfrm>
        <a:off x="1642860" y="1778595"/>
        <a:ext cx="4985943" cy="1422390"/>
      </dsp:txXfrm>
    </dsp:sp>
    <dsp:sp modelId="{A0C82C05-9A19-493D-A601-6773BBE4AD6E}">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89B517-46DD-4ADC-8490-121DAE49AFC4}">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C2303F2-3F49-45C6-A73F-881D6D5EF332}">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Teacher-Student Reading Conferences</a:t>
          </a:r>
        </a:p>
      </dsp:txBody>
      <dsp:txXfrm>
        <a:off x="1642860" y="3556583"/>
        <a:ext cx="4985943" cy="142239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391883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202463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9428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242760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8214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134447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731576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37951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321486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510FF-30AE-454D-9341-D1D13426B9CF}"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21359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0510FF-30AE-454D-9341-D1D13426B9CF}"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265179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0510FF-30AE-454D-9341-D1D13426B9CF}" type="datetimeFigureOut">
              <a:rPr lang="en-US" smtClean="0"/>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270520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0510FF-30AE-454D-9341-D1D13426B9CF}" type="datetimeFigureOut">
              <a:rPr lang="en-US" smtClean="0"/>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427380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510FF-30AE-454D-9341-D1D13426B9CF}"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15234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0510FF-30AE-454D-9341-D1D13426B9CF}"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7A56E-6C90-4E62-A7C9-92664D2A9308}" type="slidenum">
              <a:rPr lang="en-US" smtClean="0"/>
              <a:t>‹#›</a:t>
            </a:fld>
            <a:endParaRPr lang="en-US"/>
          </a:p>
        </p:txBody>
      </p:sp>
    </p:spTree>
    <p:extLst>
      <p:ext uri="{BB962C8B-B14F-4D97-AF65-F5344CB8AC3E}">
        <p14:creationId xmlns:p14="http://schemas.microsoft.com/office/powerpoint/2010/main" val="3059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37A56E-6C90-4E62-A7C9-92664D2A9308}" type="slidenum">
              <a:rPr lang="en-US" smtClean="0"/>
              <a:t>‹#›</a:t>
            </a:fld>
            <a:endParaRPr lang="en-US"/>
          </a:p>
        </p:txBody>
      </p:sp>
      <p:sp>
        <p:nvSpPr>
          <p:cNvPr id="5" name="Date Placeholder 4"/>
          <p:cNvSpPr>
            <a:spLocks noGrp="1"/>
          </p:cNvSpPr>
          <p:nvPr>
            <p:ph type="dt" sz="half" idx="10"/>
          </p:nvPr>
        </p:nvSpPr>
        <p:spPr/>
        <p:txBody>
          <a:bodyPr/>
          <a:lstStyle/>
          <a:p>
            <a:fld id="{CC0510FF-30AE-454D-9341-D1D13426B9CF}" type="datetimeFigureOut">
              <a:rPr lang="en-US" smtClean="0"/>
              <a:t>1/31/2020</a:t>
            </a:fld>
            <a:endParaRPr lang="en-US"/>
          </a:p>
        </p:txBody>
      </p:sp>
    </p:spTree>
    <p:extLst>
      <p:ext uri="{BB962C8B-B14F-4D97-AF65-F5344CB8AC3E}">
        <p14:creationId xmlns:p14="http://schemas.microsoft.com/office/powerpoint/2010/main" val="202272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0510FF-30AE-454D-9341-D1D13426B9CF}" type="datetimeFigureOut">
              <a:rPr lang="en-US" smtClean="0"/>
              <a:t>1/31/2020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237A56E-6C90-4E62-A7C9-92664D2A9308}" type="slidenum">
              <a:rPr lang="en-US" smtClean="0"/>
              <a:t>‹#›</a:t>
            </a:fld>
            <a:endParaRPr lang="en-US"/>
          </a:p>
        </p:txBody>
      </p:sp>
    </p:spTree>
    <p:extLst>
      <p:ext uri="{BB962C8B-B14F-4D97-AF65-F5344CB8AC3E}">
        <p14:creationId xmlns:p14="http://schemas.microsoft.com/office/powerpoint/2010/main" val="28653395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gf81d0YS58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34618-CC60-460E-B745-0A35F23F52DD}"/>
              </a:ext>
            </a:extLst>
          </p:cNvPr>
          <p:cNvSpPr>
            <a:spLocks noGrp="1"/>
          </p:cNvSpPr>
          <p:nvPr>
            <p:ph type="ctrTitle"/>
          </p:nvPr>
        </p:nvSpPr>
        <p:spPr/>
        <p:txBody>
          <a:bodyPr/>
          <a:lstStyle/>
          <a:p>
            <a:r>
              <a:rPr lang="en-US" dirty="0"/>
              <a:t>Violent Video Games Paired Text</a:t>
            </a:r>
          </a:p>
        </p:txBody>
      </p:sp>
      <p:sp>
        <p:nvSpPr>
          <p:cNvPr id="3" name="Subtitle 2">
            <a:extLst>
              <a:ext uri="{FF2B5EF4-FFF2-40B4-BE49-F238E27FC236}">
                <a16:creationId xmlns:a16="http://schemas.microsoft.com/office/drawing/2014/main" id="{C770A9E9-E51D-497A-8341-E69BF5D6E02E}"/>
              </a:ext>
            </a:extLst>
          </p:cNvPr>
          <p:cNvSpPr>
            <a:spLocks noGrp="1"/>
          </p:cNvSpPr>
          <p:nvPr>
            <p:ph type="subTitle" idx="1"/>
          </p:nvPr>
        </p:nvSpPr>
        <p:spPr/>
        <p:txBody>
          <a:bodyPr/>
          <a:lstStyle/>
          <a:p>
            <a:r>
              <a:rPr lang="en-US" dirty="0" err="1"/>
              <a:t>SpringBoard</a:t>
            </a:r>
            <a:r>
              <a:rPr lang="en-US" dirty="0"/>
              <a:t> 154</a:t>
            </a:r>
          </a:p>
        </p:txBody>
      </p:sp>
    </p:spTree>
    <p:extLst>
      <p:ext uri="{BB962C8B-B14F-4D97-AF65-F5344CB8AC3E}">
        <p14:creationId xmlns:p14="http://schemas.microsoft.com/office/powerpoint/2010/main" val="3683590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359C-FC6F-4162-842B-64E274633B36}"/>
              </a:ext>
            </a:extLst>
          </p:cNvPr>
          <p:cNvSpPr>
            <a:spLocks noGrp="1"/>
          </p:cNvSpPr>
          <p:nvPr>
            <p:ph type="title"/>
          </p:nvPr>
        </p:nvSpPr>
        <p:spPr>
          <a:xfrm>
            <a:off x="677334" y="609600"/>
            <a:ext cx="8596668" cy="1320800"/>
          </a:xfrm>
        </p:spPr>
        <p:txBody>
          <a:bodyPr anchor="t">
            <a:normAutofit/>
          </a:bodyPr>
          <a:lstStyle/>
          <a:p>
            <a:r>
              <a:rPr lang="en-US" dirty="0"/>
              <a:t>Failure to Ban Video Games</a:t>
            </a:r>
          </a:p>
        </p:txBody>
      </p:sp>
      <p:sp>
        <p:nvSpPr>
          <p:cNvPr id="3" name="Content Placeholder 2">
            <a:extLst>
              <a:ext uri="{FF2B5EF4-FFF2-40B4-BE49-F238E27FC236}">
                <a16:creationId xmlns:a16="http://schemas.microsoft.com/office/drawing/2014/main" id="{5F20EA80-C44F-47CC-A772-2BC4EAB50967}"/>
              </a:ext>
            </a:extLst>
          </p:cNvPr>
          <p:cNvSpPr>
            <a:spLocks noGrp="1"/>
          </p:cNvSpPr>
          <p:nvPr>
            <p:ph idx="1"/>
          </p:nvPr>
        </p:nvSpPr>
        <p:spPr>
          <a:xfrm>
            <a:off x="677334" y="2160590"/>
            <a:ext cx="5220430" cy="3701270"/>
          </a:xfrm>
        </p:spPr>
        <p:txBody>
          <a:bodyPr>
            <a:normAutofit/>
          </a:bodyPr>
          <a:lstStyle/>
          <a:p>
            <a:r>
              <a:rPr lang="en-US" sz="2800" dirty="0"/>
              <a:t>P 154 in Springboard</a:t>
            </a:r>
          </a:p>
          <a:p>
            <a:pPr marL="0" indent="0">
              <a:buNone/>
            </a:pPr>
            <a:r>
              <a:rPr lang="en-US" sz="2800" dirty="0"/>
              <a:t>Reread the article and answer the in text questions on page 155.</a:t>
            </a:r>
          </a:p>
          <a:p>
            <a:pPr marL="0" indent="0">
              <a:buNone/>
            </a:pPr>
            <a:endParaRPr lang="en-US" dirty="0"/>
          </a:p>
          <a:p>
            <a:endParaRPr lang="en-US" dirty="0"/>
          </a:p>
        </p:txBody>
      </p:sp>
      <p:pic>
        <p:nvPicPr>
          <p:cNvPr id="1026" name="Picture 2" descr="Image result for reading eyes clipart">
            <a:extLst>
              <a:ext uri="{FF2B5EF4-FFF2-40B4-BE49-F238E27FC236}">
                <a16:creationId xmlns:a16="http://schemas.microsoft.com/office/drawing/2014/main" id="{E586D942-07A2-4E83-BEED-83B60D2752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87417" y="2159000"/>
            <a:ext cx="3145536" cy="3524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30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A926E7-EF15-4B8C-92EA-23AD3C188BEB}"/>
              </a:ext>
            </a:extLst>
          </p:cNvPr>
          <p:cNvSpPr>
            <a:spLocks noGrp="1"/>
          </p:cNvSpPr>
          <p:nvPr>
            <p:ph type="title"/>
          </p:nvPr>
        </p:nvSpPr>
        <p:spPr/>
        <p:txBody>
          <a:bodyPr/>
          <a:lstStyle/>
          <a:p>
            <a:r>
              <a:rPr lang="en-US" dirty="0"/>
              <a:t>Closing: KWL Chart on Violence in Video Games</a:t>
            </a:r>
          </a:p>
        </p:txBody>
      </p:sp>
      <p:sp>
        <p:nvSpPr>
          <p:cNvPr id="5" name="Content Placeholder 4">
            <a:extLst>
              <a:ext uri="{FF2B5EF4-FFF2-40B4-BE49-F238E27FC236}">
                <a16:creationId xmlns:a16="http://schemas.microsoft.com/office/drawing/2014/main" id="{2D1AC26B-0D25-4828-B304-159B26414C2C}"/>
              </a:ext>
            </a:extLst>
          </p:cNvPr>
          <p:cNvSpPr>
            <a:spLocks noGrp="1"/>
          </p:cNvSpPr>
          <p:nvPr>
            <p:ph sz="half" idx="1"/>
          </p:nvPr>
        </p:nvSpPr>
        <p:spPr/>
        <p:txBody>
          <a:bodyPr>
            <a:normAutofit/>
          </a:bodyPr>
          <a:lstStyle/>
          <a:p>
            <a:r>
              <a:rPr lang="en-US" sz="2800" dirty="0"/>
              <a:t>Complete the L column.</a:t>
            </a:r>
          </a:p>
          <a:p>
            <a:r>
              <a:rPr lang="en-US" sz="2800" dirty="0"/>
              <a:t>What else would you still like to know?</a:t>
            </a:r>
          </a:p>
        </p:txBody>
      </p:sp>
      <p:graphicFrame>
        <p:nvGraphicFramePr>
          <p:cNvPr id="7" name="Table 7">
            <a:extLst>
              <a:ext uri="{FF2B5EF4-FFF2-40B4-BE49-F238E27FC236}">
                <a16:creationId xmlns:a16="http://schemas.microsoft.com/office/drawing/2014/main" id="{787E59D8-2C11-4B57-AB15-387A91AA4151}"/>
              </a:ext>
            </a:extLst>
          </p:cNvPr>
          <p:cNvGraphicFramePr>
            <a:graphicFrameLocks noGrp="1"/>
          </p:cNvGraphicFramePr>
          <p:nvPr>
            <p:ph sz="half" idx="2"/>
          </p:nvPr>
        </p:nvGraphicFramePr>
        <p:xfrm>
          <a:off x="4724400" y="1608138"/>
          <a:ext cx="4876801" cy="4568773"/>
        </p:xfrm>
        <a:graphic>
          <a:graphicData uri="http://schemas.openxmlformats.org/drawingml/2006/table">
            <a:tbl>
              <a:tblPr firstRow="1" bandRow="1">
                <a:tableStyleId>{5C22544A-7EE6-4342-B048-85BDC9FD1C3A}</a:tableStyleId>
              </a:tblPr>
              <a:tblGrid>
                <a:gridCol w="1564217">
                  <a:extLst>
                    <a:ext uri="{9D8B030D-6E8A-4147-A177-3AD203B41FA5}">
                      <a16:colId xmlns:a16="http://schemas.microsoft.com/office/drawing/2014/main" val="2256091312"/>
                    </a:ext>
                  </a:extLst>
                </a:gridCol>
                <a:gridCol w="1656292">
                  <a:extLst>
                    <a:ext uri="{9D8B030D-6E8A-4147-A177-3AD203B41FA5}">
                      <a16:colId xmlns:a16="http://schemas.microsoft.com/office/drawing/2014/main" val="4098947555"/>
                    </a:ext>
                  </a:extLst>
                </a:gridCol>
                <a:gridCol w="1656292">
                  <a:extLst>
                    <a:ext uri="{9D8B030D-6E8A-4147-A177-3AD203B41FA5}">
                      <a16:colId xmlns:a16="http://schemas.microsoft.com/office/drawing/2014/main" val="3792046508"/>
                    </a:ext>
                  </a:extLst>
                </a:gridCol>
              </a:tblGrid>
              <a:tr h="697813">
                <a:tc>
                  <a:txBody>
                    <a:bodyPr/>
                    <a:lstStyle/>
                    <a:p>
                      <a:pPr algn="ctr"/>
                      <a:r>
                        <a:rPr lang="en-US" sz="2400" dirty="0"/>
                        <a:t>K</a:t>
                      </a:r>
                    </a:p>
                  </a:txBody>
                  <a:tcPr/>
                </a:tc>
                <a:tc>
                  <a:txBody>
                    <a:bodyPr/>
                    <a:lstStyle/>
                    <a:p>
                      <a:pPr algn="ctr"/>
                      <a:r>
                        <a:rPr lang="en-US" sz="2400" dirty="0"/>
                        <a:t>W</a:t>
                      </a:r>
                    </a:p>
                  </a:txBody>
                  <a:tcPr/>
                </a:tc>
                <a:tc>
                  <a:txBody>
                    <a:bodyPr/>
                    <a:lstStyle/>
                    <a:p>
                      <a:pPr algn="ctr"/>
                      <a:r>
                        <a:rPr lang="en-US" sz="2400" dirty="0"/>
                        <a:t>L</a:t>
                      </a:r>
                    </a:p>
                  </a:txBody>
                  <a:tcPr/>
                </a:tc>
                <a:extLst>
                  <a:ext uri="{0D108BD9-81ED-4DB2-BD59-A6C34878D82A}">
                    <a16:rowId xmlns:a16="http://schemas.microsoft.com/office/drawing/2014/main" val="3138095295"/>
                  </a:ext>
                </a:extLst>
              </a:tr>
              <a:tr h="1065899">
                <a:tc>
                  <a:txBody>
                    <a:bodyPr/>
                    <a:lstStyle/>
                    <a:p>
                      <a:r>
                        <a:rPr lang="en-US" sz="2000" dirty="0"/>
                        <a:t>Know</a:t>
                      </a:r>
                    </a:p>
                    <a:p>
                      <a:r>
                        <a:rPr lang="en-US" sz="2000" dirty="0"/>
                        <a:t>(What I already know)</a:t>
                      </a:r>
                    </a:p>
                  </a:txBody>
                  <a:tcPr/>
                </a:tc>
                <a:tc>
                  <a:txBody>
                    <a:bodyPr/>
                    <a:lstStyle/>
                    <a:p>
                      <a:r>
                        <a:rPr lang="en-US" sz="2000" dirty="0"/>
                        <a:t>Want </a:t>
                      </a:r>
                    </a:p>
                    <a:p>
                      <a:r>
                        <a:rPr lang="en-US" sz="2000" dirty="0"/>
                        <a:t>(What I want to know)</a:t>
                      </a:r>
                    </a:p>
                  </a:txBody>
                  <a:tcPr/>
                </a:tc>
                <a:tc>
                  <a:txBody>
                    <a:bodyPr/>
                    <a:lstStyle/>
                    <a:p>
                      <a:r>
                        <a:rPr lang="en-US" sz="2000" dirty="0"/>
                        <a:t>Learn</a:t>
                      </a:r>
                    </a:p>
                    <a:p>
                      <a:r>
                        <a:rPr lang="en-US" sz="2000" dirty="0"/>
                        <a:t>(What I learned)</a:t>
                      </a:r>
                    </a:p>
                  </a:txBody>
                  <a:tcPr/>
                </a:tc>
                <a:extLst>
                  <a:ext uri="{0D108BD9-81ED-4DB2-BD59-A6C34878D82A}">
                    <a16:rowId xmlns:a16="http://schemas.microsoft.com/office/drawing/2014/main" val="2914618134"/>
                  </a:ext>
                </a:extLst>
              </a:tr>
              <a:tr h="697813">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00557850"/>
                  </a:ext>
                </a:extLst>
              </a:tr>
            </a:tbl>
          </a:graphicData>
        </a:graphic>
      </p:graphicFrame>
    </p:spTree>
    <p:extLst>
      <p:ext uri="{BB962C8B-B14F-4D97-AF65-F5344CB8AC3E}">
        <p14:creationId xmlns:p14="http://schemas.microsoft.com/office/powerpoint/2010/main" val="1218197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a:t>Independent Reading 10 Minutes</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9443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p:txBody>
          <a:bodyPr/>
          <a:lstStyle/>
          <a:p>
            <a:r>
              <a:rPr lang="en-US" dirty="0"/>
              <a:t>Wednesday January 29</a:t>
            </a:r>
            <a:r>
              <a:rPr lang="en-US" baseline="30000" dirty="0"/>
              <a:t>th</a:t>
            </a:r>
            <a:r>
              <a:rPr lang="en-US" dirty="0"/>
              <a:t>  </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77334" y="1581151"/>
            <a:ext cx="4184035" cy="4460210"/>
          </a:xfrm>
        </p:spPr>
        <p:txBody>
          <a:bodyPr>
            <a:noAutofit/>
          </a:bodyPr>
          <a:lstStyle/>
          <a:p>
            <a:pPr marL="0" indent="0">
              <a:buNone/>
            </a:pPr>
            <a:r>
              <a:rPr lang="en-US" sz="2000" b="1" dirty="0"/>
              <a:t>Opening</a:t>
            </a:r>
          </a:p>
          <a:p>
            <a:r>
              <a:rPr lang="en-US" sz="2000" dirty="0"/>
              <a:t>KWL Chart Update</a:t>
            </a:r>
          </a:p>
          <a:p>
            <a:pPr marL="0" indent="0">
              <a:buNone/>
            </a:pPr>
            <a:r>
              <a:rPr lang="en-US" sz="2000" b="1" dirty="0"/>
              <a:t>Work Session</a:t>
            </a:r>
            <a:endParaRPr lang="en-US" sz="2000" dirty="0"/>
          </a:p>
          <a:p>
            <a:r>
              <a:rPr lang="en-US" sz="2000" dirty="0"/>
              <a:t>Independent Reading</a:t>
            </a:r>
          </a:p>
          <a:p>
            <a:r>
              <a:rPr lang="en-US" sz="2000" dirty="0"/>
              <a:t>Introduction to “Ethos, Pathos, and Logos”</a:t>
            </a:r>
          </a:p>
          <a:p>
            <a:r>
              <a:rPr lang="en-US" sz="2000" dirty="0"/>
              <a:t>“Failure to Ban” Article Rewind</a:t>
            </a:r>
          </a:p>
          <a:p>
            <a:r>
              <a:rPr lang="en-US" sz="2000" dirty="0"/>
              <a:t>Read “It’s Perverse, </a:t>
            </a:r>
            <a:r>
              <a:rPr lang="en-US" dirty="0"/>
              <a:t>but It’s Also Pretend</a:t>
            </a:r>
            <a:r>
              <a:rPr lang="en-US" sz="2000" dirty="0"/>
              <a:t>” and comprehension questions</a:t>
            </a:r>
          </a:p>
          <a:p>
            <a:r>
              <a:rPr lang="en-US" sz="2000" dirty="0"/>
              <a:t>TWO Chart</a:t>
            </a:r>
          </a:p>
          <a:p>
            <a:pPr marL="0" indent="0">
              <a:buNone/>
            </a:pPr>
            <a:r>
              <a:rPr lang="en-US" sz="2000" b="1" dirty="0"/>
              <a:t>Closing</a:t>
            </a:r>
          </a:p>
          <a:p>
            <a:r>
              <a:rPr lang="en-US" sz="2000" dirty="0" err="1"/>
              <a:t>Quickwrite</a:t>
            </a:r>
            <a:endParaRPr lang="en-US" sz="2000" dirty="0"/>
          </a:p>
        </p:txBody>
      </p:sp>
      <p:sp>
        <p:nvSpPr>
          <p:cNvPr id="11" name="Content Placeholder 10">
            <a:extLst>
              <a:ext uri="{FF2B5EF4-FFF2-40B4-BE49-F238E27FC236}">
                <a16:creationId xmlns:a16="http://schemas.microsoft.com/office/drawing/2014/main" id="{ABB1C345-538D-4474-8ADF-4A897B350430}"/>
              </a:ext>
            </a:extLst>
          </p:cNvPr>
          <p:cNvSpPr>
            <a:spLocks noGrp="1"/>
          </p:cNvSpPr>
          <p:nvPr>
            <p:ph sz="half" idx="2"/>
          </p:nvPr>
        </p:nvSpPr>
        <p:spPr>
          <a:xfrm>
            <a:off x="5089970" y="1581151"/>
            <a:ext cx="5177980" cy="4876800"/>
          </a:xfrm>
        </p:spPr>
        <p:txBody>
          <a:bodyPr>
            <a:noAutofit/>
          </a:bodyPr>
          <a:lstStyle/>
          <a:p>
            <a:pPr marL="0" indent="0">
              <a:buNone/>
            </a:pPr>
            <a:r>
              <a:rPr lang="en-US" sz="1900" b="1" dirty="0"/>
              <a:t>Standard</a:t>
            </a:r>
          </a:p>
          <a:p>
            <a:pPr marL="0" indent="0">
              <a:buNone/>
            </a:pPr>
            <a:r>
              <a:rPr lang="en-US" dirty="0"/>
              <a:t>ELAGSE7RI9: Analyze how two or more authors writing about the same topic shape their presentations of key information by emphasizing the different evidence or advancing different interpretations of facts</a:t>
            </a:r>
            <a:r>
              <a:rPr lang="en-US" sz="2000" dirty="0"/>
              <a:t>.</a:t>
            </a:r>
          </a:p>
          <a:p>
            <a:pPr marL="0" indent="0">
              <a:buNone/>
            </a:pPr>
            <a:r>
              <a:rPr lang="en-US" sz="1900" b="1" dirty="0"/>
              <a:t>Learning Target</a:t>
            </a:r>
          </a:p>
          <a:p>
            <a:pPr marL="0" indent="0">
              <a:buNone/>
            </a:pPr>
            <a:r>
              <a:rPr lang="en-US" dirty="0"/>
              <a:t>I can analyze differences in two or more authors/ presentations on the same topic </a:t>
            </a:r>
          </a:p>
          <a:p>
            <a:pPr marL="0" indent="0">
              <a:buNone/>
            </a:pPr>
            <a:r>
              <a:rPr lang="en-US" sz="1900" b="1" dirty="0"/>
              <a:t>Essential Question</a:t>
            </a:r>
          </a:p>
          <a:p>
            <a:pPr marL="0" indent="0">
              <a:buNone/>
            </a:pPr>
            <a:r>
              <a:rPr lang="en-US" dirty="0"/>
              <a:t>How can I use the T.W.O acronym and T-Chart to analyze the differences in two informational texts? </a:t>
            </a:r>
            <a:endParaRPr lang="en-US" sz="1900" b="1" dirty="0">
              <a:highlight>
                <a:srgbClr val="00FF00"/>
              </a:highlight>
            </a:endParaRPr>
          </a:p>
        </p:txBody>
      </p:sp>
    </p:spTree>
    <p:extLst>
      <p:ext uri="{BB962C8B-B14F-4D97-AF65-F5344CB8AC3E}">
        <p14:creationId xmlns:p14="http://schemas.microsoft.com/office/powerpoint/2010/main" val="114594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7">
            <a:extLst>
              <a:ext uri="{FF2B5EF4-FFF2-40B4-BE49-F238E27FC236}">
                <a16:creationId xmlns:a16="http://schemas.microsoft.com/office/drawing/2014/main" id="{95AAE495-B145-4D20-A0BB-841ABC73F2E2}"/>
              </a:ext>
            </a:extLst>
          </p:cNvPr>
          <p:cNvPicPr>
            <a:picLocks noChangeAspect="1"/>
          </p:cNvPicPr>
          <p:nvPr/>
        </p:nvPicPr>
        <p:blipFill rotWithShape="1">
          <a:blip r:embed="rId2"/>
          <a:srcRect l="33596" r="13894" b="-2"/>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5" name="Title 4">
            <a:extLst>
              <a:ext uri="{FF2B5EF4-FFF2-40B4-BE49-F238E27FC236}">
                <a16:creationId xmlns:a16="http://schemas.microsoft.com/office/drawing/2014/main" id="{383DD1CD-214D-4B04-9D56-84BDCDFC53DE}"/>
              </a:ext>
            </a:extLst>
          </p:cNvPr>
          <p:cNvSpPr>
            <a:spLocks noGrp="1"/>
          </p:cNvSpPr>
          <p:nvPr>
            <p:ph type="title"/>
          </p:nvPr>
        </p:nvSpPr>
        <p:spPr>
          <a:xfrm>
            <a:off x="5533835" y="619759"/>
            <a:ext cx="3887839" cy="1155233"/>
          </a:xfrm>
        </p:spPr>
        <p:txBody>
          <a:bodyPr vert="horz" lIns="91440" tIns="45720" rIns="91440" bIns="45720" rtlCol="0" anchor="b">
            <a:normAutofit/>
          </a:bodyPr>
          <a:lstStyle/>
          <a:p>
            <a:pPr algn="r"/>
            <a:r>
              <a:rPr lang="en-US" sz="5400" dirty="0"/>
              <a:t>Reminders</a:t>
            </a:r>
          </a:p>
        </p:txBody>
      </p:sp>
      <p:sp>
        <p:nvSpPr>
          <p:cNvPr id="7" name="TextBox 6">
            <a:extLst>
              <a:ext uri="{FF2B5EF4-FFF2-40B4-BE49-F238E27FC236}">
                <a16:creationId xmlns:a16="http://schemas.microsoft.com/office/drawing/2014/main" id="{CEF285AD-0B07-4502-8A6A-8B94D3973E07}"/>
              </a:ext>
            </a:extLst>
          </p:cNvPr>
          <p:cNvSpPr txBox="1"/>
          <p:nvPr/>
        </p:nvSpPr>
        <p:spPr>
          <a:xfrm>
            <a:off x="5394959" y="1859280"/>
            <a:ext cx="4444365"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Read 30 minutes each night</a:t>
            </a:r>
          </a:p>
          <a:p>
            <a:pPr marL="285750" indent="-285750">
              <a:buFont typeface="Arial" panose="020B0604020202020204" pitchFamily="34" charset="0"/>
              <a:buChar char="•"/>
            </a:pPr>
            <a:r>
              <a:rPr lang="en-US" sz="2800" dirty="0"/>
              <a:t>USATestPrep Due 1/31/20</a:t>
            </a:r>
          </a:p>
          <a:p>
            <a:pPr marL="285750" indent="-285750">
              <a:buFont typeface="Arial" panose="020B0604020202020204" pitchFamily="34" charset="0"/>
              <a:buChar char="•"/>
            </a:pPr>
            <a:r>
              <a:rPr lang="en-US" sz="2800" dirty="0"/>
              <a:t>Help Session 1/30/20 Before School—8:15am </a:t>
            </a:r>
          </a:p>
          <a:p>
            <a:pPr marL="285750" indent="-285750">
              <a:buFont typeface="Arial" panose="020B0604020202020204" pitchFamily="34" charset="0"/>
              <a:buChar char="•"/>
            </a:pPr>
            <a:r>
              <a:rPr lang="en-US" sz="2800" dirty="0"/>
              <a:t>Theme Response Revisions Due 1/29/20</a:t>
            </a:r>
          </a:p>
          <a:p>
            <a:r>
              <a:rPr lang="en-US" sz="2800" dirty="0"/>
              <a:t>   (Today!!!)</a:t>
            </a:r>
          </a:p>
        </p:txBody>
      </p:sp>
    </p:spTree>
    <p:extLst>
      <p:ext uri="{BB962C8B-B14F-4D97-AF65-F5344CB8AC3E}">
        <p14:creationId xmlns:p14="http://schemas.microsoft.com/office/powerpoint/2010/main" val="420575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A926E7-EF15-4B8C-92EA-23AD3C188BEB}"/>
              </a:ext>
            </a:extLst>
          </p:cNvPr>
          <p:cNvSpPr>
            <a:spLocks noGrp="1"/>
          </p:cNvSpPr>
          <p:nvPr>
            <p:ph type="title"/>
          </p:nvPr>
        </p:nvSpPr>
        <p:spPr/>
        <p:txBody>
          <a:bodyPr/>
          <a:lstStyle/>
          <a:p>
            <a:r>
              <a:rPr lang="en-US" dirty="0"/>
              <a:t>Opening: Update the KWL chart from yesterday</a:t>
            </a:r>
          </a:p>
        </p:txBody>
      </p:sp>
      <p:sp>
        <p:nvSpPr>
          <p:cNvPr id="5" name="Content Placeholder 4">
            <a:extLst>
              <a:ext uri="{FF2B5EF4-FFF2-40B4-BE49-F238E27FC236}">
                <a16:creationId xmlns:a16="http://schemas.microsoft.com/office/drawing/2014/main" id="{2D1AC26B-0D25-4828-B304-159B26414C2C}"/>
              </a:ext>
            </a:extLst>
          </p:cNvPr>
          <p:cNvSpPr>
            <a:spLocks noGrp="1"/>
          </p:cNvSpPr>
          <p:nvPr>
            <p:ph sz="half" idx="1"/>
          </p:nvPr>
        </p:nvSpPr>
        <p:spPr/>
        <p:txBody>
          <a:bodyPr>
            <a:normAutofit/>
          </a:bodyPr>
          <a:lstStyle/>
          <a:p>
            <a:r>
              <a:rPr lang="en-US" sz="2800" dirty="0"/>
              <a:t>Complete the L column with information from the first article.</a:t>
            </a:r>
          </a:p>
          <a:p>
            <a:r>
              <a:rPr lang="en-US" sz="2800" dirty="0"/>
              <a:t>What else would you still like to know?</a:t>
            </a:r>
          </a:p>
        </p:txBody>
      </p:sp>
      <p:graphicFrame>
        <p:nvGraphicFramePr>
          <p:cNvPr id="7" name="Table 7">
            <a:extLst>
              <a:ext uri="{FF2B5EF4-FFF2-40B4-BE49-F238E27FC236}">
                <a16:creationId xmlns:a16="http://schemas.microsoft.com/office/drawing/2014/main" id="{787E59D8-2C11-4B57-AB15-387A91AA4151}"/>
              </a:ext>
            </a:extLst>
          </p:cNvPr>
          <p:cNvGraphicFramePr>
            <a:graphicFrameLocks noGrp="1"/>
          </p:cNvGraphicFramePr>
          <p:nvPr>
            <p:ph sz="half" idx="2"/>
          </p:nvPr>
        </p:nvGraphicFramePr>
        <p:xfrm>
          <a:off x="4724400" y="1608138"/>
          <a:ext cx="4876801" cy="4568773"/>
        </p:xfrm>
        <a:graphic>
          <a:graphicData uri="http://schemas.openxmlformats.org/drawingml/2006/table">
            <a:tbl>
              <a:tblPr firstRow="1" bandRow="1">
                <a:tableStyleId>{5C22544A-7EE6-4342-B048-85BDC9FD1C3A}</a:tableStyleId>
              </a:tblPr>
              <a:tblGrid>
                <a:gridCol w="1564217">
                  <a:extLst>
                    <a:ext uri="{9D8B030D-6E8A-4147-A177-3AD203B41FA5}">
                      <a16:colId xmlns:a16="http://schemas.microsoft.com/office/drawing/2014/main" val="2256091312"/>
                    </a:ext>
                  </a:extLst>
                </a:gridCol>
                <a:gridCol w="1656292">
                  <a:extLst>
                    <a:ext uri="{9D8B030D-6E8A-4147-A177-3AD203B41FA5}">
                      <a16:colId xmlns:a16="http://schemas.microsoft.com/office/drawing/2014/main" val="4098947555"/>
                    </a:ext>
                  </a:extLst>
                </a:gridCol>
                <a:gridCol w="1656292">
                  <a:extLst>
                    <a:ext uri="{9D8B030D-6E8A-4147-A177-3AD203B41FA5}">
                      <a16:colId xmlns:a16="http://schemas.microsoft.com/office/drawing/2014/main" val="3792046508"/>
                    </a:ext>
                  </a:extLst>
                </a:gridCol>
              </a:tblGrid>
              <a:tr h="697813">
                <a:tc>
                  <a:txBody>
                    <a:bodyPr/>
                    <a:lstStyle/>
                    <a:p>
                      <a:pPr algn="ctr"/>
                      <a:r>
                        <a:rPr lang="en-US" sz="2400" dirty="0"/>
                        <a:t>K</a:t>
                      </a:r>
                    </a:p>
                  </a:txBody>
                  <a:tcPr/>
                </a:tc>
                <a:tc>
                  <a:txBody>
                    <a:bodyPr/>
                    <a:lstStyle/>
                    <a:p>
                      <a:pPr algn="ctr"/>
                      <a:r>
                        <a:rPr lang="en-US" sz="2400" dirty="0"/>
                        <a:t>W</a:t>
                      </a:r>
                    </a:p>
                  </a:txBody>
                  <a:tcPr/>
                </a:tc>
                <a:tc>
                  <a:txBody>
                    <a:bodyPr/>
                    <a:lstStyle/>
                    <a:p>
                      <a:pPr algn="ctr"/>
                      <a:r>
                        <a:rPr lang="en-US" sz="2400" dirty="0"/>
                        <a:t>L</a:t>
                      </a:r>
                    </a:p>
                  </a:txBody>
                  <a:tcPr/>
                </a:tc>
                <a:extLst>
                  <a:ext uri="{0D108BD9-81ED-4DB2-BD59-A6C34878D82A}">
                    <a16:rowId xmlns:a16="http://schemas.microsoft.com/office/drawing/2014/main" val="3138095295"/>
                  </a:ext>
                </a:extLst>
              </a:tr>
              <a:tr h="1065899">
                <a:tc>
                  <a:txBody>
                    <a:bodyPr/>
                    <a:lstStyle/>
                    <a:p>
                      <a:r>
                        <a:rPr lang="en-US" sz="2000" dirty="0"/>
                        <a:t>Know</a:t>
                      </a:r>
                    </a:p>
                    <a:p>
                      <a:r>
                        <a:rPr lang="en-US" sz="2000" dirty="0"/>
                        <a:t>(What I already know)</a:t>
                      </a:r>
                    </a:p>
                  </a:txBody>
                  <a:tcPr/>
                </a:tc>
                <a:tc>
                  <a:txBody>
                    <a:bodyPr/>
                    <a:lstStyle/>
                    <a:p>
                      <a:r>
                        <a:rPr lang="en-US" sz="2000" dirty="0"/>
                        <a:t>Want </a:t>
                      </a:r>
                    </a:p>
                    <a:p>
                      <a:r>
                        <a:rPr lang="en-US" sz="2000" dirty="0"/>
                        <a:t>(What I want to know)</a:t>
                      </a:r>
                    </a:p>
                  </a:txBody>
                  <a:tcPr/>
                </a:tc>
                <a:tc>
                  <a:txBody>
                    <a:bodyPr/>
                    <a:lstStyle/>
                    <a:p>
                      <a:r>
                        <a:rPr lang="en-US" sz="2000" dirty="0"/>
                        <a:t>Learn</a:t>
                      </a:r>
                    </a:p>
                    <a:p>
                      <a:r>
                        <a:rPr lang="en-US" sz="2000" dirty="0"/>
                        <a:t>(What I learned)</a:t>
                      </a:r>
                    </a:p>
                  </a:txBody>
                  <a:tcPr/>
                </a:tc>
                <a:extLst>
                  <a:ext uri="{0D108BD9-81ED-4DB2-BD59-A6C34878D82A}">
                    <a16:rowId xmlns:a16="http://schemas.microsoft.com/office/drawing/2014/main" val="2914618134"/>
                  </a:ext>
                </a:extLst>
              </a:tr>
              <a:tr h="697813">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00557850"/>
                  </a:ext>
                </a:extLst>
              </a:tr>
            </a:tbl>
          </a:graphicData>
        </a:graphic>
      </p:graphicFrame>
    </p:spTree>
    <p:extLst>
      <p:ext uri="{BB962C8B-B14F-4D97-AF65-F5344CB8AC3E}">
        <p14:creationId xmlns:p14="http://schemas.microsoft.com/office/powerpoint/2010/main" val="973518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B648-1DDF-4259-9A51-7E8C1C2B1A61}"/>
              </a:ext>
            </a:extLst>
          </p:cNvPr>
          <p:cNvSpPr>
            <a:spLocks noGrp="1"/>
          </p:cNvSpPr>
          <p:nvPr>
            <p:ph type="title"/>
          </p:nvPr>
        </p:nvSpPr>
        <p:spPr/>
        <p:txBody>
          <a:bodyPr/>
          <a:lstStyle/>
          <a:p>
            <a:r>
              <a:rPr lang="en-US" dirty="0"/>
              <a:t>Ethos, Pathos, Logos: Persuasive Appeals in Advertisements, Speeches, and Essays</a:t>
            </a:r>
          </a:p>
        </p:txBody>
      </p:sp>
      <p:sp>
        <p:nvSpPr>
          <p:cNvPr id="3" name="Content Placeholder 2">
            <a:extLst>
              <a:ext uri="{FF2B5EF4-FFF2-40B4-BE49-F238E27FC236}">
                <a16:creationId xmlns:a16="http://schemas.microsoft.com/office/drawing/2014/main" id="{6EE086A2-6CB4-4857-9CEC-CBE998883699}"/>
              </a:ext>
            </a:extLst>
          </p:cNvPr>
          <p:cNvSpPr>
            <a:spLocks noGrp="1"/>
          </p:cNvSpPr>
          <p:nvPr>
            <p:ph idx="1"/>
          </p:nvPr>
        </p:nvSpPr>
        <p:spPr/>
        <p:txBody>
          <a:bodyPr/>
          <a:lstStyle/>
          <a:p>
            <a:r>
              <a:rPr lang="en-US" dirty="0"/>
              <a:t>Wait…our standard is on informational writing—why are we studying persuasive appeals?</a:t>
            </a:r>
          </a:p>
          <a:p>
            <a:pPr lvl="1"/>
            <a:r>
              <a:rPr lang="en-US" dirty="0"/>
              <a:t>Understanding these appeals will help us with our article analysis. </a:t>
            </a:r>
          </a:p>
          <a:p>
            <a:pPr lvl="1"/>
            <a:r>
              <a:rPr lang="en-US" dirty="0"/>
              <a:t>Knowing the appropriate terms to use in our analysis will help us be stronger communicators. </a:t>
            </a:r>
          </a:p>
          <a:p>
            <a:endParaRPr lang="en-US" dirty="0"/>
          </a:p>
          <a:p>
            <a:r>
              <a:rPr lang="en-US" dirty="0">
                <a:hlinkClick r:id="rId2"/>
              </a:rPr>
              <a:t>https://www.youtube.com/watch?v=gf81d0YS58E</a:t>
            </a:r>
            <a:endParaRPr lang="en-US" dirty="0"/>
          </a:p>
        </p:txBody>
      </p:sp>
    </p:spTree>
    <p:extLst>
      <p:ext uri="{BB962C8B-B14F-4D97-AF65-F5344CB8AC3E}">
        <p14:creationId xmlns:p14="http://schemas.microsoft.com/office/powerpoint/2010/main" val="1793425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4200-AE94-46CE-93CF-4A6F9C9868F1}"/>
              </a:ext>
            </a:extLst>
          </p:cNvPr>
          <p:cNvSpPr>
            <a:spLocks noGrp="1"/>
          </p:cNvSpPr>
          <p:nvPr>
            <p:ph type="title"/>
          </p:nvPr>
        </p:nvSpPr>
        <p:spPr/>
        <p:txBody>
          <a:bodyPr/>
          <a:lstStyle/>
          <a:p>
            <a:r>
              <a:rPr lang="en-US" dirty="0"/>
              <a:t>Article 1 Rewind</a:t>
            </a:r>
          </a:p>
        </p:txBody>
      </p:sp>
      <p:sp>
        <p:nvSpPr>
          <p:cNvPr id="3" name="Content Placeholder 2">
            <a:extLst>
              <a:ext uri="{FF2B5EF4-FFF2-40B4-BE49-F238E27FC236}">
                <a16:creationId xmlns:a16="http://schemas.microsoft.com/office/drawing/2014/main" id="{E2AE92FE-584A-4880-A6C2-D12A273237AB}"/>
              </a:ext>
            </a:extLst>
          </p:cNvPr>
          <p:cNvSpPr>
            <a:spLocks noGrp="1"/>
          </p:cNvSpPr>
          <p:nvPr>
            <p:ph idx="1"/>
          </p:nvPr>
        </p:nvSpPr>
        <p:spPr/>
        <p:txBody>
          <a:bodyPr/>
          <a:lstStyle/>
          <a:p>
            <a:r>
              <a:rPr lang="en-US" sz="2400" dirty="0"/>
              <a:t>What is the central idea of “Failure to Ban Violent Video Games”?</a:t>
            </a:r>
          </a:p>
          <a:p>
            <a:r>
              <a:rPr lang="en-US" sz="2400" dirty="0"/>
              <a:t>What is the author’s purpose of this article?  Does she accomplish this goal?</a:t>
            </a:r>
          </a:p>
          <a:p>
            <a:r>
              <a:rPr lang="en-US" sz="2400" dirty="0"/>
              <a:t>Does she use ethos, pathos, or logos to accomplish her goal?</a:t>
            </a:r>
          </a:p>
          <a:p>
            <a:pPr marL="0" indent="0">
              <a:buNone/>
            </a:pPr>
            <a:endParaRPr lang="en-US" dirty="0"/>
          </a:p>
          <a:p>
            <a:pPr marL="0" indent="0">
              <a:buNone/>
            </a:pPr>
            <a:r>
              <a:rPr lang="en-US" dirty="0"/>
              <a:t>If you have not already done so, complete questions 1-4 on page 155. </a:t>
            </a:r>
          </a:p>
        </p:txBody>
      </p:sp>
    </p:spTree>
    <p:extLst>
      <p:ext uri="{BB962C8B-B14F-4D97-AF65-F5344CB8AC3E}">
        <p14:creationId xmlns:p14="http://schemas.microsoft.com/office/powerpoint/2010/main" val="251002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359C-FC6F-4162-842B-64E274633B36}"/>
              </a:ext>
            </a:extLst>
          </p:cNvPr>
          <p:cNvSpPr>
            <a:spLocks noGrp="1"/>
          </p:cNvSpPr>
          <p:nvPr>
            <p:ph type="title"/>
          </p:nvPr>
        </p:nvSpPr>
        <p:spPr>
          <a:xfrm>
            <a:off x="677334" y="609600"/>
            <a:ext cx="8596668" cy="1320800"/>
          </a:xfrm>
        </p:spPr>
        <p:txBody>
          <a:bodyPr anchor="t">
            <a:normAutofit/>
          </a:bodyPr>
          <a:lstStyle/>
          <a:p>
            <a:r>
              <a:rPr lang="en-US" dirty="0"/>
              <a:t>It’s Perverse, but It’s Also Pretend</a:t>
            </a:r>
          </a:p>
        </p:txBody>
      </p:sp>
      <p:sp>
        <p:nvSpPr>
          <p:cNvPr id="3" name="Content Placeholder 2">
            <a:extLst>
              <a:ext uri="{FF2B5EF4-FFF2-40B4-BE49-F238E27FC236}">
                <a16:creationId xmlns:a16="http://schemas.microsoft.com/office/drawing/2014/main" id="{5F20EA80-C44F-47CC-A772-2BC4EAB50967}"/>
              </a:ext>
            </a:extLst>
          </p:cNvPr>
          <p:cNvSpPr>
            <a:spLocks noGrp="1"/>
          </p:cNvSpPr>
          <p:nvPr>
            <p:ph idx="1"/>
          </p:nvPr>
        </p:nvSpPr>
        <p:spPr>
          <a:xfrm>
            <a:off x="677334" y="2160589"/>
            <a:ext cx="5220430" cy="4554535"/>
          </a:xfrm>
        </p:spPr>
        <p:txBody>
          <a:bodyPr>
            <a:normAutofit/>
          </a:bodyPr>
          <a:lstStyle/>
          <a:p>
            <a:r>
              <a:rPr lang="en-US" sz="2000" dirty="0"/>
              <a:t>P 156 in Springboard</a:t>
            </a:r>
          </a:p>
          <a:p>
            <a:pPr marL="0" indent="0">
              <a:buNone/>
            </a:pPr>
            <a:r>
              <a:rPr lang="en-US" sz="2000" dirty="0"/>
              <a:t>We will popcorn read the article.</a:t>
            </a:r>
          </a:p>
          <a:p>
            <a:r>
              <a:rPr lang="en-US" sz="2000" dirty="0"/>
              <a:t>Write a summary statement (About_______ Point______) in the margin for each paragraph. </a:t>
            </a:r>
          </a:p>
          <a:p>
            <a:r>
              <a:rPr lang="en-US" sz="2000" dirty="0"/>
              <a:t>Remember…</a:t>
            </a:r>
          </a:p>
          <a:p>
            <a:pPr lvl="1"/>
            <a:r>
              <a:rPr lang="en-US" sz="2000" dirty="0"/>
              <a:t>Read with a pencil in hand and annotate the text</a:t>
            </a:r>
          </a:p>
          <a:p>
            <a:pPr lvl="1"/>
            <a:r>
              <a:rPr lang="en-US" sz="2000" dirty="0"/>
              <a:t>Track and read along as your peers read aloud</a:t>
            </a:r>
          </a:p>
          <a:p>
            <a:pPr marL="0" indent="0">
              <a:buNone/>
            </a:pPr>
            <a:endParaRPr lang="en-US" dirty="0"/>
          </a:p>
          <a:p>
            <a:endParaRPr lang="en-US" dirty="0"/>
          </a:p>
        </p:txBody>
      </p:sp>
      <p:pic>
        <p:nvPicPr>
          <p:cNvPr id="1026" name="Picture 2" descr="Image result for reading eyes clipart">
            <a:extLst>
              <a:ext uri="{FF2B5EF4-FFF2-40B4-BE49-F238E27FC236}">
                <a16:creationId xmlns:a16="http://schemas.microsoft.com/office/drawing/2014/main" id="{E586D942-07A2-4E83-BEED-83B60D2752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87417" y="2159000"/>
            <a:ext cx="3145536" cy="3524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819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359C-FC6F-4162-842B-64E274633B36}"/>
              </a:ext>
            </a:extLst>
          </p:cNvPr>
          <p:cNvSpPr>
            <a:spLocks noGrp="1"/>
          </p:cNvSpPr>
          <p:nvPr>
            <p:ph type="title"/>
          </p:nvPr>
        </p:nvSpPr>
        <p:spPr>
          <a:xfrm>
            <a:off x="677334" y="609600"/>
            <a:ext cx="8596668" cy="1320800"/>
          </a:xfrm>
        </p:spPr>
        <p:txBody>
          <a:bodyPr anchor="t">
            <a:normAutofit/>
          </a:bodyPr>
          <a:lstStyle/>
          <a:p>
            <a:r>
              <a:rPr lang="en-US" dirty="0"/>
              <a:t>It’s Perverse, but It’s Also Pretend</a:t>
            </a:r>
          </a:p>
        </p:txBody>
      </p:sp>
      <p:sp>
        <p:nvSpPr>
          <p:cNvPr id="3" name="Content Placeholder 2">
            <a:extLst>
              <a:ext uri="{FF2B5EF4-FFF2-40B4-BE49-F238E27FC236}">
                <a16:creationId xmlns:a16="http://schemas.microsoft.com/office/drawing/2014/main" id="{5F20EA80-C44F-47CC-A772-2BC4EAB50967}"/>
              </a:ext>
            </a:extLst>
          </p:cNvPr>
          <p:cNvSpPr>
            <a:spLocks noGrp="1"/>
          </p:cNvSpPr>
          <p:nvPr>
            <p:ph idx="1"/>
          </p:nvPr>
        </p:nvSpPr>
        <p:spPr>
          <a:xfrm>
            <a:off x="677334" y="2160590"/>
            <a:ext cx="5220430" cy="3701270"/>
          </a:xfrm>
        </p:spPr>
        <p:txBody>
          <a:bodyPr>
            <a:normAutofit/>
          </a:bodyPr>
          <a:lstStyle/>
          <a:p>
            <a:r>
              <a:rPr lang="en-US" sz="2800" dirty="0"/>
              <a:t>P 156 in Springboard</a:t>
            </a:r>
          </a:p>
          <a:p>
            <a:pPr marL="0" indent="0">
              <a:buNone/>
            </a:pPr>
            <a:r>
              <a:rPr lang="en-US" sz="2800" dirty="0"/>
              <a:t>Reread the article and answer the in text questions on page 157-158.</a:t>
            </a:r>
          </a:p>
          <a:p>
            <a:pPr marL="0" indent="0">
              <a:buNone/>
            </a:pPr>
            <a:endParaRPr lang="en-US" sz="2800" dirty="0"/>
          </a:p>
          <a:p>
            <a:pPr marL="0" indent="0">
              <a:buNone/>
            </a:pPr>
            <a:endParaRPr lang="en-US" sz="2800" dirty="0"/>
          </a:p>
          <a:p>
            <a:pPr marL="0" indent="0">
              <a:buNone/>
            </a:pPr>
            <a:endParaRPr lang="en-US" dirty="0"/>
          </a:p>
          <a:p>
            <a:endParaRPr lang="en-US" dirty="0"/>
          </a:p>
        </p:txBody>
      </p:sp>
      <p:pic>
        <p:nvPicPr>
          <p:cNvPr id="1026" name="Picture 2" descr="Image result for reading eyes clipart">
            <a:extLst>
              <a:ext uri="{FF2B5EF4-FFF2-40B4-BE49-F238E27FC236}">
                <a16:creationId xmlns:a16="http://schemas.microsoft.com/office/drawing/2014/main" id="{E586D942-07A2-4E83-BEED-83B60D2752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87417" y="2159000"/>
            <a:ext cx="3145536" cy="3524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53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a:t>Independent Reading 10 Minutes</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6864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lstStyle/>
          <a:p>
            <a:r>
              <a:rPr lang="en-US" dirty="0"/>
              <a:t>TWO Acronym for Paired Text Analysis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p:txBody>
          <a:bodyPr>
            <a:normAutofit/>
          </a:bodyPr>
          <a:lstStyle/>
          <a:p>
            <a:pPr marL="0" indent="0">
              <a:buNone/>
            </a:pPr>
            <a:r>
              <a:rPr lang="en-US" sz="2800" dirty="0"/>
              <a:t>Once you finish reading both texts, analyze the </a:t>
            </a:r>
            <a:r>
              <a:rPr lang="en-US" sz="2800" b="1" dirty="0">
                <a:solidFill>
                  <a:srgbClr val="FF0000"/>
                </a:solidFill>
              </a:rPr>
              <a:t>TWO</a:t>
            </a:r>
            <a:r>
              <a:rPr lang="en-US" sz="2800" dirty="0">
                <a:solidFill>
                  <a:srgbClr val="FF0000"/>
                </a:solidFill>
              </a:rPr>
              <a:t> </a:t>
            </a:r>
            <a:r>
              <a:rPr lang="en-US" sz="2800" dirty="0"/>
              <a:t>texts using the </a:t>
            </a:r>
            <a:r>
              <a:rPr lang="en-US" sz="2800" b="1" dirty="0">
                <a:solidFill>
                  <a:srgbClr val="FF0000"/>
                </a:solidFill>
              </a:rPr>
              <a:t>TWO </a:t>
            </a:r>
            <a:r>
              <a:rPr lang="en-US" sz="2800" dirty="0"/>
              <a:t>acronym and graphic organizer.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p:txBody>
          <a:bodyPr>
            <a:normAutofit/>
          </a:bodyPr>
          <a:lstStyle/>
          <a:p>
            <a:pPr marL="0" indent="0" fontAlgn="base">
              <a:buNone/>
            </a:pPr>
            <a:r>
              <a:rPr lang="en-US" sz="2400" b="1" dirty="0">
                <a:solidFill>
                  <a:srgbClr val="FF0000"/>
                </a:solidFill>
              </a:rPr>
              <a:t>T-</a:t>
            </a:r>
            <a:r>
              <a:rPr lang="en-US" b="1" dirty="0"/>
              <a:t> The Same</a:t>
            </a:r>
            <a:r>
              <a:rPr lang="en-US" dirty="0"/>
              <a:t> </a:t>
            </a:r>
          </a:p>
          <a:p>
            <a:pPr fontAlgn="base"/>
            <a:r>
              <a:rPr lang="en-US" b="1" dirty="0"/>
              <a:t>What happens that is the same in both articles?</a:t>
            </a:r>
            <a:r>
              <a:rPr lang="en-US" dirty="0"/>
              <a:t> </a:t>
            </a:r>
          </a:p>
          <a:p>
            <a:pPr fontAlgn="base"/>
            <a:r>
              <a:rPr lang="en-US" b="1" dirty="0"/>
              <a:t>Both articles include information about …</a:t>
            </a:r>
            <a:r>
              <a:rPr lang="en-US" dirty="0"/>
              <a:t> </a:t>
            </a:r>
          </a:p>
          <a:p>
            <a:pPr marL="0" indent="0" fontAlgn="base">
              <a:buNone/>
            </a:pPr>
            <a:r>
              <a:rPr lang="en-US" sz="2400" b="1" dirty="0">
                <a:solidFill>
                  <a:srgbClr val="FF0000"/>
                </a:solidFill>
              </a:rPr>
              <a:t>W-</a:t>
            </a:r>
            <a:r>
              <a:rPr lang="en-US" sz="2000" b="1" dirty="0">
                <a:solidFill>
                  <a:srgbClr val="FF0000"/>
                </a:solidFill>
              </a:rPr>
              <a:t> </a:t>
            </a:r>
            <a:r>
              <a:rPr lang="en-US" b="1" dirty="0"/>
              <a:t>What is the author’s purpose?</a:t>
            </a:r>
            <a:r>
              <a:rPr lang="en-US" dirty="0"/>
              <a:t> </a:t>
            </a:r>
            <a:r>
              <a:rPr lang="en-US" b="1" dirty="0"/>
              <a:t>  </a:t>
            </a:r>
            <a:endParaRPr lang="en-US" dirty="0"/>
          </a:p>
          <a:p>
            <a:pPr marL="0" indent="0" fontAlgn="base">
              <a:buNone/>
            </a:pPr>
            <a:r>
              <a:rPr lang="en-US" sz="2400" b="1" dirty="0">
                <a:solidFill>
                  <a:srgbClr val="FF0000"/>
                </a:solidFill>
              </a:rPr>
              <a:t>O- </a:t>
            </a:r>
            <a:r>
              <a:rPr lang="en-US" b="1" dirty="0"/>
              <a:t>What is </a:t>
            </a:r>
            <a:r>
              <a:rPr lang="en-US" b="1" i="1" dirty="0"/>
              <a:t>only</a:t>
            </a:r>
            <a:r>
              <a:rPr lang="en-US" b="1" dirty="0"/>
              <a:t> in this article?</a:t>
            </a:r>
            <a:r>
              <a:rPr lang="en-US" dirty="0"/>
              <a:t> </a:t>
            </a:r>
          </a:p>
          <a:p>
            <a:pPr fontAlgn="base"/>
            <a:r>
              <a:rPr lang="en-US" b="1" dirty="0"/>
              <a:t>What detail is only found in this article? (Include a quote.) </a:t>
            </a:r>
            <a:r>
              <a:rPr lang="en-US" dirty="0"/>
              <a:t> </a:t>
            </a:r>
          </a:p>
          <a:p>
            <a:pPr marL="0" indent="0" fontAlgn="base">
              <a:buNone/>
            </a:pPr>
            <a:r>
              <a:rPr lang="en-US" b="1" dirty="0"/>
              <a:t>   </a:t>
            </a:r>
            <a:endParaRPr lang="en-US" dirty="0"/>
          </a:p>
          <a:p>
            <a:endParaRPr lang="en-US" dirty="0"/>
          </a:p>
        </p:txBody>
      </p:sp>
    </p:spTree>
    <p:extLst>
      <p:ext uri="{BB962C8B-B14F-4D97-AF65-F5344CB8AC3E}">
        <p14:creationId xmlns:p14="http://schemas.microsoft.com/office/powerpoint/2010/main" val="1267640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A926E7-EF15-4B8C-92EA-23AD3C188BEB}"/>
              </a:ext>
            </a:extLst>
          </p:cNvPr>
          <p:cNvSpPr>
            <a:spLocks noGrp="1"/>
          </p:cNvSpPr>
          <p:nvPr>
            <p:ph type="title"/>
          </p:nvPr>
        </p:nvSpPr>
        <p:spPr/>
        <p:txBody>
          <a:bodyPr/>
          <a:lstStyle/>
          <a:p>
            <a:r>
              <a:rPr lang="en-US" dirty="0"/>
              <a:t>Closing: KWL Chart on Violence in Video Games</a:t>
            </a:r>
          </a:p>
        </p:txBody>
      </p:sp>
      <p:sp>
        <p:nvSpPr>
          <p:cNvPr id="5" name="Content Placeholder 4">
            <a:extLst>
              <a:ext uri="{FF2B5EF4-FFF2-40B4-BE49-F238E27FC236}">
                <a16:creationId xmlns:a16="http://schemas.microsoft.com/office/drawing/2014/main" id="{2D1AC26B-0D25-4828-B304-159B26414C2C}"/>
              </a:ext>
            </a:extLst>
          </p:cNvPr>
          <p:cNvSpPr>
            <a:spLocks noGrp="1"/>
          </p:cNvSpPr>
          <p:nvPr>
            <p:ph sz="half" idx="1"/>
          </p:nvPr>
        </p:nvSpPr>
        <p:spPr/>
        <p:txBody>
          <a:bodyPr>
            <a:normAutofit/>
          </a:bodyPr>
          <a:lstStyle/>
          <a:p>
            <a:r>
              <a:rPr lang="en-US" sz="2800" dirty="0"/>
              <a:t>Complete the L column with information from the second article.</a:t>
            </a:r>
          </a:p>
        </p:txBody>
      </p:sp>
      <p:graphicFrame>
        <p:nvGraphicFramePr>
          <p:cNvPr id="7" name="Table 7">
            <a:extLst>
              <a:ext uri="{FF2B5EF4-FFF2-40B4-BE49-F238E27FC236}">
                <a16:creationId xmlns:a16="http://schemas.microsoft.com/office/drawing/2014/main" id="{787E59D8-2C11-4B57-AB15-387A91AA4151}"/>
              </a:ext>
            </a:extLst>
          </p:cNvPr>
          <p:cNvGraphicFramePr>
            <a:graphicFrameLocks noGrp="1"/>
          </p:cNvGraphicFramePr>
          <p:nvPr>
            <p:ph sz="half" idx="2"/>
          </p:nvPr>
        </p:nvGraphicFramePr>
        <p:xfrm>
          <a:off x="4724400" y="1608138"/>
          <a:ext cx="4876801" cy="4568773"/>
        </p:xfrm>
        <a:graphic>
          <a:graphicData uri="http://schemas.openxmlformats.org/drawingml/2006/table">
            <a:tbl>
              <a:tblPr firstRow="1" bandRow="1">
                <a:tableStyleId>{5C22544A-7EE6-4342-B048-85BDC9FD1C3A}</a:tableStyleId>
              </a:tblPr>
              <a:tblGrid>
                <a:gridCol w="1564217">
                  <a:extLst>
                    <a:ext uri="{9D8B030D-6E8A-4147-A177-3AD203B41FA5}">
                      <a16:colId xmlns:a16="http://schemas.microsoft.com/office/drawing/2014/main" val="2256091312"/>
                    </a:ext>
                  </a:extLst>
                </a:gridCol>
                <a:gridCol w="1656292">
                  <a:extLst>
                    <a:ext uri="{9D8B030D-6E8A-4147-A177-3AD203B41FA5}">
                      <a16:colId xmlns:a16="http://schemas.microsoft.com/office/drawing/2014/main" val="4098947555"/>
                    </a:ext>
                  </a:extLst>
                </a:gridCol>
                <a:gridCol w="1656292">
                  <a:extLst>
                    <a:ext uri="{9D8B030D-6E8A-4147-A177-3AD203B41FA5}">
                      <a16:colId xmlns:a16="http://schemas.microsoft.com/office/drawing/2014/main" val="3792046508"/>
                    </a:ext>
                  </a:extLst>
                </a:gridCol>
              </a:tblGrid>
              <a:tr h="697813">
                <a:tc>
                  <a:txBody>
                    <a:bodyPr/>
                    <a:lstStyle/>
                    <a:p>
                      <a:pPr algn="ctr"/>
                      <a:r>
                        <a:rPr lang="en-US" sz="2400" dirty="0"/>
                        <a:t>K</a:t>
                      </a:r>
                    </a:p>
                  </a:txBody>
                  <a:tcPr/>
                </a:tc>
                <a:tc>
                  <a:txBody>
                    <a:bodyPr/>
                    <a:lstStyle/>
                    <a:p>
                      <a:pPr algn="ctr"/>
                      <a:r>
                        <a:rPr lang="en-US" sz="2400" dirty="0"/>
                        <a:t>W</a:t>
                      </a:r>
                    </a:p>
                  </a:txBody>
                  <a:tcPr/>
                </a:tc>
                <a:tc>
                  <a:txBody>
                    <a:bodyPr/>
                    <a:lstStyle/>
                    <a:p>
                      <a:pPr algn="ctr"/>
                      <a:r>
                        <a:rPr lang="en-US" sz="2400" dirty="0"/>
                        <a:t>L</a:t>
                      </a:r>
                    </a:p>
                  </a:txBody>
                  <a:tcPr/>
                </a:tc>
                <a:extLst>
                  <a:ext uri="{0D108BD9-81ED-4DB2-BD59-A6C34878D82A}">
                    <a16:rowId xmlns:a16="http://schemas.microsoft.com/office/drawing/2014/main" val="3138095295"/>
                  </a:ext>
                </a:extLst>
              </a:tr>
              <a:tr h="1065899">
                <a:tc>
                  <a:txBody>
                    <a:bodyPr/>
                    <a:lstStyle/>
                    <a:p>
                      <a:r>
                        <a:rPr lang="en-US" sz="2000" dirty="0"/>
                        <a:t>Know</a:t>
                      </a:r>
                    </a:p>
                    <a:p>
                      <a:r>
                        <a:rPr lang="en-US" sz="2000" dirty="0"/>
                        <a:t>(What I already know)</a:t>
                      </a:r>
                    </a:p>
                  </a:txBody>
                  <a:tcPr/>
                </a:tc>
                <a:tc>
                  <a:txBody>
                    <a:bodyPr/>
                    <a:lstStyle/>
                    <a:p>
                      <a:r>
                        <a:rPr lang="en-US" sz="2000" dirty="0"/>
                        <a:t>Want </a:t>
                      </a:r>
                    </a:p>
                    <a:p>
                      <a:r>
                        <a:rPr lang="en-US" sz="2000" dirty="0"/>
                        <a:t>(What I want to know)</a:t>
                      </a:r>
                    </a:p>
                  </a:txBody>
                  <a:tcPr/>
                </a:tc>
                <a:tc>
                  <a:txBody>
                    <a:bodyPr/>
                    <a:lstStyle/>
                    <a:p>
                      <a:r>
                        <a:rPr lang="en-US" sz="2000" dirty="0"/>
                        <a:t>Learn</a:t>
                      </a:r>
                    </a:p>
                    <a:p>
                      <a:r>
                        <a:rPr lang="en-US" sz="2000" dirty="0"/>
                        <a:t>(What I learned)</a:t>
                      </a:r>
                    </a:p>
                  </a:txBody>
                  <a:tcPr/>
                </a:tc>
                <a:extLst>
                  <a:ext uri="{0D108BD9-81ED-4DB2-BD59-A6C34878D82A}">
                    <a16:rowId xmlns:a16="http://schemas.microsoft.com/office/drawing/2014/main" val="2914618134"/>
                  </a:ext>
                </a:extLst>
              </a:tr>
              <a:tr h="697813">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00557850"/>
                  </a:ext>
                </a:extLst>
              </a:tr>
            </a:tbl>
          </a:graphicData>
        </a:graphic>
      </p:graphicFrame>
    </p:spTree>
    <p:extLst>
      <p:ext uri="{BB962C8B-B14F-4D97-AF65-F5344CB8AC3E}">
        <p14:creationId xmlns:p14="http://schemas.microsoft.com/office/powerpoint/2010/main" val="352949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492B3-7141-4049-9828-D383FF8AC4E1}"/>
              </a:ext>
            </a:extLst>
          </p:cNvPr>
          <p:cNvSpPr>
            <a:spLocks noGrp="1"/>
          </p:cNvSpPr>
          <p:nvPr>
            <p:ph type="title"/>
          </p:nvPr>
        </p:nvSpPr>
        <p:spPr>
          <a:xfrm>
            <a:off x="652481" y="1382486"/>
            <a:ext cx="3547581" cy="4093028"/>
          </a:xfrm>
        </p:spPr>
        <p:txBody>
          <a:bodyPr anchor="ctr">
            <a:normAutofit/>
          </a:bodyPr>
          <a:lstStyle/>
          <a:p>
            <a:r>
              <a:rPr lang="en-US" sz="4400"/>
              <a:t>Independent Reading 10 Minutes</a:t>
            </a:r>
          </a:p>
        </p:txBody>
      </p:sp>
      <p:graphicFrame>
        <p:nvGraphicFramePr>
          <p:cNvPr id="5" name="Content Placeholder 2">
            <a:extLst>
              <a:ext uri="{FF2B5EF4-FFF2-40B4-BE49-F238E27FC236}">
                <a16:creationId xmlns:a16="http://schemas.microsoft.com/office/drawing/2014/main" id="{7EC8AECD-F933-493D-BCD8-A72129370B5E}"/>
              </a:ext>
            </a:extLst>
          </p:cNvPr>
          <p:cNvGraphicFramePr>
            <a:graphicFrameLocks noGrp="1"/>
          </p:cNvGraphicFramePr>
          <p:nvPr>
            <p:ph idx="1"/>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9906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p:txBody>
          <a:bodyPr/>
          <a:lstStyle/>
          <a:p>
            <a:r>
              <a:rPr lang="en-US" dirty="0"/>
              <a:t>Thursday January 29</a:t>
            </a:r>
            <a:r>
              <a:rPr lang="en-US" baseline="30000" dirty="0"/>
              <a:t>th</a:t>
            </a:r>
            <a:r>
              <a:rPr lang="en-US" dirty="0"/>
              <a:t>  </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77334" y="1581151"/>
            <a:ext cx="4184035" cy="4460210"/>
          </a:xfrm>
        </p:spPr>
        <p:txBody>
          <a:bodyPr>
            <a:noAutofit/>
          </a:bodyPr>
          <a:lstStyle/>
          <a:p>
            <a:pPr marL="0" indent="0">
              <a:buNone/>
            </a:pPr>
            <a:r>
              <a:rPr lang="en-US" sz="2000" b="1" dirty="0"/>
              <a:t>Opening</a:t>
            </a:r>
          </a:p>
          <a:p>
            <a:r>
              <a:rPr lang="en-US" sz="2000" dirty="0"/>
              <a:t>Think, Pair, Share</a:t>
            </a:r>
          </a:p>
          <a:p>
            <a:pPr marL="0" indent="0">
              <a:buNone/>
            </a:pPr>
            <a:r>
              <a:rPr lang="en-US" sz="2000" b="1" dirty="0"/>
              <a:t>Work Session</a:t>
            </a:r>
            <a:endParaRPr lang="en-US" sz="2000" dirty="0"/>
          </a:p>
          <a:p>
            <a:r>
              <a:rPr lang="en-US" sz="2000" dirty="0"/>
              <a:t>Independent Reading</a:t>
            </a:r>
          </a:p>
          <a:p>
            <a:r>
              <a:rPr lang="en-US" sz="2000" dirty="0"/>
              <a:t>Constructed response format Review</a:t>
            </a:r>
          </a:p>
          <a:p>
            <a:r>
              <a:rPr lang="en-US" sz="2000" dirty="0"/>
              <a:t>Compose a constructed response</a:t>
            </a:r>
          </a:p>
          <a:p>
            <a:pPr marL="0" indent="0">
              <a:buNone/>
            </a:pPr>
            <a:r>
              <a:rPr lang="en-US" sz="2000" b="1" dirty="0"/>
              <a:t>Closing</a:t>
            </a:r>
          </a:p>
          <a:p>
            <a:r>
              <a:rPr lang="en-US" sz="2000" dirty="0" err="1"/>
              <a:t>Quickwrite</a:t>
            </a:r>
            <a:endParaRPr lang="en-US" sz="2000" dirty="0"/>
          </a:p>
        </p:txBody>
      </p:sp>
      <p:sp>
        <p:nvSpPr>
          <p:cNvPr id="11" name="Content Placeholder 10">
            <a:extLst>
              <a:ext uri="{FF2B5EF4-FFF2-40B4-BE49-F238E27FC236}">
                <a16:creationId xmlns:a16="http://schemas.microsoft.com/office/drawing/2014/main" id="{ABB1C345-538D-4474-8ADF-4A897B350430}"/>
              </a:ext>
            </a:extLst>
          </p:cNvPr>
          <p:cNvSpPr>
            <a:spLocks noGrp="1"/>
          </p:cNvSpPr>
          <p:nvPr>
            <p:ph sz="half" idx="2"/>
          </p:nvPr>
        </p:nvSpPr>
        <p:spPr>
          <a:xfrm>
            <a:off x="5089970" y="1581151"/>
            <a:ext cx="5177980" cy="4876800"/>
          </a:xfrm>
        </p:spPr>
        <p:txBody>
          <a:bodyPr>
            <a:noAutofit/>
          </a:bodyPr>
          <a:lstStyle/>
          <a:p>
            <a:pPr marL="0" indent="0">
              <a:buNone/>
            </a:pPr>
            <a:r>
              <a:rPr lang="en-US" sz="1900" b="1" dirty="0"/>
              <a:t>Standard</a:t>
            </a:r>
          </a:p>
          <a:p>
            <a:pPr marL="0" indent="0">
              <a:buNone/>
            </a:pPr>
            <a:r>
              <a:rPr lang="en-US" dirty="0"/>
              <a:t>ELAGSE7RI9: Analyze how two or more authors writing about the same topic shape their presentations of key information by emphasizing the different evidence or advancing different interpretations of facts</a:t>
            </a:r>
            <a:r>
              <a:rPr lang="en-US" sz="2000" dirty="0"/>
              <a:t>.</a:t>
            </a:r>
          </a:p>
          <a:p>
            <a:pPr marL="0" indent="0">
              <a:buNone/>
            </a:pPr>
            <a:r>
              <a:rPr lang="en-US" sz="1900" b="1" dirty="0"/>
              <a:t>Learning Target</a:t>
            </a:r>
          </a:p>
          <a:p>
            <a:pPr marL="0" indent="0">
              <a:buNone/>
            </a:pPr>
            <a:r>
              <a:rPr lang="en-US" dirty="0"/>
              <a:t>I can analyze differences in two or more authors/ presentations on the same topic </a:t>
            </a:r>
          </a:p>
          <a:p>
            <a:pPr marL="0" indent="0">
              <a:buNone/>
            </a:pPr>
            <a:r>
              <a:rPr lang="en-US" sz="1900" b="1" dirty="0"/>
              <a:t>Essential Question</a:t>
            </a:r>
          </a:p>
          <a:p>
            <a:pPr marL="0" indent="0">
              <a:buNone/>
            </a:pPr>
            <a:r>
              <a:rPr lang="en-US" dirty="0"/>
              <a:t>How can I use the T.W.O acronym and T-Chart to analyze the differences in two informational texts? </a:t>
            </a:r>
            <a:endParaRPr lang="en-US" sz="1900" b="1" dirty="0">
              <a:highlight>
                <a:srgbClr val="00FF00"/>
              </a:highlight>
            </a:endParaRPr>
          </a:p>
        </p:txBody>
      </p:sp>
    </p:spTree>
    <p:extLst>
      <p:ext uri="{BB962C8B-B14F-4D97-AF65-F5344CB8AC3E}">
        <p14:creationId xmlns:p14="http://schemas.microsoft.com/office/powerpoint/2010/main" val="1695659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7">
            <a:extLst>
              <a:ext uri="{FF2B5EF4-FFF2-40B4-BE49-F238E27FC236}">
                <a16:creationId xmlns:a16="http://schemas.microsoft.com/office/drawing/2014/main" id="{95AAE495-B145-4D20-A0BB-841ABC73F2E2}"/>
              </a:ext>
            </a:extLst>
          </p:cNvPr>
          <p:cNvPicPr>
            <a:picLocks noChangeAspect="1"/>
          </p:cNvPicPr>
          <p:nvPr/>
        </p:nvPicPr>
        <p:blipFill rotWithShape="1">
          <a:blip r:embed="rId2"/>
          <a:srcRect l="33596" r="13894" b="-2"/>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5" name="Title 4">
            <a:extLst>
              <a:ext uri="{FF2B5EF4-FFF2-40B4-BE49-F238E27FC236}">
                <a16:creationId xmlns:a16="http://schemas.microsoft.com/office/drawing/2014/main" id="{383DD1CD-214D-4B04-9D56-84BDCDFC53DE}"/>
              </a:ext>
            </a:extLst>
          </p:cNvPr>
          <p:cNvSpPr>
            <a:spLocks noGrp="1"/>
          </p:cNvSpPr>
          <p:nvPr>
            <p:ph type="title"/>
          </p:nvPr>
        </p:nvSpPr>
        <p:spPr>
          <a:xfrm>
            <a:off x="5533835" y="619759"/>
            <a:ext cx="3887839" cy="1155233"/>
          </a:xfrm>
        </p:spPr>
        <p:txBody>
          <a:bodyPr vert="horz" lIns="91440" tIns="45720" rIns="91440" bIns="45720" rtlCol="0" anchor="b">
            <a:normAutofit/>
          </a:bodyPr>
          <a:lstStyle/>
          <a:p>
            <a:pPr algn="r"/>
            <a:r>
              <a:rPr lang="en-US" sz="5400" dirty="0"/>
              <a:t>Reminders</a:t>
            </a:r>
          </a:p>
        </p:txBody>
      </p:sp>
      <p:sp>
        <p:nvSpPr>
          <p:cNvPr id="7" name="TextBox 6">
            <a:extLst>
              <a:ext uri="{FF2B5EF4-FFF2-40B4-BE49-F238E27FC236}">
                <a16:creationId xmlns:a16="http://schemas.microsoft.com/office/drawing/2014/main" id="{CEF285AD-0B07-4502-8A6A-8B94D3973E07}"/>
              </a:ext>
            </a:extLst>
          </p:cNvPr>
          <p:cNvSpPr txBox="1"/>
          <p:nvPr/>
        </p:nvSpPr>
        <p:spPr>
          <a:xfrm>
            <a:off x="5394959" y="1859280"/>
            <a:ext cx="4444365"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Read 30 minutes each night</a:t>
            </a:r>
          </a:p>
          <a:p>
            <a:pPr marL="285750" indent="-285750">
              <a:buFont typeface="Arial" panose="020B0604020202020204" pitchFamily="34" charset="0"/>
              <a:buChar char="•"/>
            </a:pPr>
            <a:r>
              <a:rPr lang="en-US" sz="2800" dirty="0"/>
              <a:t>USATestPrep Due 1/31/20</a:t>
            </a:r>
          </a:p>
        </p:txBody>
      </p:sp>
    </p:spTree>
    <p:extLst>
      <p:ext uri="{BB962C8B-B14F-4D97-AF65-F5344CB8AC3E}">
        <p14:creationId xmlns:p14="http://schemas.microsoft.com/office/powerpoint/2010/main" val="1117089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0E5DA-30A6-4FCC-9FC3-620B84C17101}"/>
              </a:ext>
            </a:extLst>
          </p:cNvPr>
          <p:cNvSpPr>
            <a:spLocks noGrp="1"/>
          </p:cNvSpPr>
          <p:nvPr>
            <p:ph type="title"/>
          </p:nvPr>
        </p:nvSpPr>
        <p:spPr/>
        <p:txBody>
          <a:bodyPr/>
          <a:lstStyle/>
          <a:p>
            <a:r>
              <a:rPr lang="en-US" dirty="0"/>
              <a:t>Warm Up: Think, Pair, Share</a:t>
            </a:r>
          </a:p>
        </p:txBody>
      </p:sp>
      <p:sp>
        <p:nvSpPr>
          <p:cNvPr id="3" name="Content Placeholder 2">
            <a:extLst>
              <a:ext uri="{FF2B5EF4-FFF2-40B4-BE49-F238E27FC236}">
                <a16:creationId xmlns:a16="http://schemas.microsoft.com/office/drawing/2014/main" id="{4F690175-F770-404B-B248-684F33C6A70F}"/>
              </a:ext>
            </a:extLst>
          </p:cNvPr>
          <p:cNvSpPr>
            <a:spLocks noGrp="1"/>
          </p:cNvSpPr>
          <p:nvPr>
            <p:ph idx="1"/>
          </p:nvPr>
        </p:nvSpPr>
        <p:spPr>
          <a:xfrm>
            <a:off x="677334" y="1552575"/>
            <a:ext cx="8596668" cy="4488788"/>
          </a:xfrm>
        </p:spPr>
        <p:txBody>
          <a:bodyPr>
            <a:normAutofit lnSpcReduction="10000"/>
          </a:bodyPr>
          <a:lstStyle/>
          <a:p>
            <a:pPr marL="0" indent="0">
              <a:buNone/>
            </a:pPr>
            <a:r>
              <a:rPr lang="en-US" sz="3200" dirty="0"/>
              <a:t>Both articles are about violence in video games. What evidence did each article use to further their view of the situation? How did this evidence change the reader’s interpretation of events? </a:t>
            </a:r>
          </a:p>
          <a:p>
            <a:r>
              <a:rPr lang="en-US" sz="3200" dirty="0"/>
              <a:t>1</a:t>
            </a:r>
            <a:r>
              <a:rPr lang="en-US" sz="2800" dirty="0"/>
              <a:t> minute to think</a:t>
            </a:r>
          </a:p>
          <a:p>
            <a:r>
              <a:rPr lang="en-US" sz="2800" dirty="0"/>
              <a:t>1 minute to share ideas with a partner</a:t>
            </a:r>
          </a:p>
          <a:p>
            <a:r>
              <a:rPr lang="en-US" sz="2800" dirty="0"/>
              <a:t>3 minutes for class </a:t>
            </a:r>
            <a:r>
              <a:rPr lang="en-US" sz="2800" dirty="0" err="1"/>
              <a:t>shareout</a:t>
            </a:r>
            <a:r>
              <a:rPr lang="en-US" sz="2800" dirty="0"/>
              <a:t> (random numbers will be called) </a:t>
            </a:r>
            <a:r>
              <a:rPr lang="en-US" sz="2800" dirty="0">
                <a:sym typeface="Wingdings" panose="05000000000000000000" pitchFamily="2" charset="2"/>
              </a:rPr>
              <a:t> </a:t>
            </a:r>
            <a:endParaRPr lang="en-US" sz="2800" dirty="0"/>
          </a:p>
        </p:txBody>
      </p:sp>
    </p:spTree>
    <p:extLst>
      <p:ext uri="{BB962C8B-B14F-4D97-AF65-F5344CB8AC3E}">
        <p14:creationId xmlns:p14="http://schemas.microsoft.com/office/powerpoint/2010/main" val="4236359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lstStyle/>
          <a:p>
            <a:r>
              <a:rPr lang="en-US" dirty="0"/>
              <a:t>TWO Acronym for Paired Text Analysis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p:txBody>
          <a:bodyPr>
            <a:normAutofit/>
          </a:bodyPr>
          <a:lstStyle/>
          <a:p>
            <a:pPr marL="0" indent="0">
              <a:buNone/>
            </a:pPr>
            <a:r>
              <a:rPr lang="en-US" sz="2800" dirty="0"/>
              <a:t>Once you finish reading both texts, analyze the </a:t>
            </a:r>
            <a:r>
              <a:rPr lang="en-US" sz="2800" b="1" dirty="0">
                <a:solidFill>
                  <a:srgbClr val="FF0000"/>
                </a:solidFill>
              </a:rPr>
              <a:t>TWO</a:t>
            </a:r>
            <a:r>
              <a:rPr lang="en-US" sz="2800" dirty="0">
                <a:solidFill>
                  <a:srgbClr val="FF0000"/>
                </a:solidFill>
              </a:rPr>
              <a:t> </a:t>
            </a:r>
            <a:r>
              <a:rPr lang="en-US" sz="2800" dirty="0"/>
              <a:t>texts using the </a:t>
            </a:r>
            <a:r>
              <a:rPr lang="en-US" sz="2800" b="1" dirty="0">
                <a:solidFill>
                  <a:srgbClr val="FF0000"/>
                </a:solidFill>
              </a:rPr>
              <a:t>TWO </a:t>
            </a:r>
            <a:r>
              <a:rPr lang="en-US" sz="2800" dirty="0"/>
              <a:t>acronym and graphic organizer.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p:txBody>
          <a:bodyPr>
            <a:normAutofit/>
          </a:bodyPr>
          <a:lstStyle/>
          <a:p>
            <a:pPr marL="0" indent="0" fontAlgn="base">
              <a:buNone/>
            </a:pPr>
            <a:r>
              <a:rPr lang="en-US" sz="2400" b="1" dirty="0">
                <a:solidFill>
                  <a:srgbClr val="FF0000"/>
                </a:solidFill>
              </a:rPr>
              <a:t>T-</a:t>
            </a:r>
            <a:r>
              <a:rPr lang="en-US" b="1" dirty="0"/>
              <a:t> The Same</a:t>
            </a:r>
            <a:r>
              <a:rPr lang="en-US" dirty="0"/>
              <a:t> </a:t>
            </a:r>
          </a:p>
          <a:p>
            <a:pPr fontAlgn="base"/>
            <a:r>
              <a:rPr lang="en-US" b="1" dirty="0"/>
              <a:t>What happens that is the same in both articles?</a:t>
            </a:r>
            <a:r>
              <a:rPr lang="en-US" dirty="0"/>
              <a:t> </a:t>
            </a:r>
          </a:p>
          <a:p>
            <a:pPr fontAlgn="base"/>
            <a:r>
              <a:rPr lang="en-US" b="1" dirty="0"/>
              <a:t>Both articles include information about …</a:t>
            </a:r>
            <a:r>
              <a:rPr lang="en-US" dirty="0"/>
              <a:t> </a:t>
            </a:r>
          </a:p>
          <a:p>
            <a:pPr marL="0" indent="0" fontAlgn="base">
              <a:buNone/>
            </a:pPr>
            <a:r>
              <a:rPr lang="en-US" sz="2400" b="1" dirty="0">
                <a:solidFill>
                  <a:srgbClr val="FF0000"/>
                </a:solidFill>
              </a:rPr>
              <a:t>W-</a:t>
            </a:r>
            <a:r>
              <a:rPr lang="en-US" sz="2000" b="1" dirty="0">
                <a:solidFill>
                  <a:srgbClr val="FF0000"/>
                </a:solidFill>
              </a:rPr>
              <a:t> </a:t>
            </a:r>
            <a:r>
              <a:rPr lang="en-US" b="1" dirty="0"/>
              <a:t>What is the author’s purpose?</a:t>
            </a:r>
            <a:r>
              <a:rPr lang="en-US" dirty="0"/>
              <a:t> </a:t>
            </a:r>
            <a:r>
              <a:rPr lang="en-US" b="1" dirty="0"/>
              <a:t>  </a:t>
            </a:r>
            <a:endParaRPr lang="en-US" dirty="0"/>
          </a:p>
          <a:p>
            <a:pPr marL="0" indent="0" fontAlgn="base">
              <a:buNone/>
            </a:pPr>
            <a:r>
              <a:rPr lang="en-US" sz="2400" b="1" dirty="0">
                <a:solidFill>
                  <a:srgbClr val="FF0000"/>
                </a:solidFill>
              </a:rPr>
              <a:t>O- </a:t>
            </a:r>
            <a:r>
              <a:rPr lang="en-US" b="1" dirty="0"/>
              <a:t>What is </a:t>
            </a:r>
            <a:r>
              <a:rPr lang="en-US" b="1" i="1" dirty="0"/>
              <a:t>only</a:t>
            </a:r>
            <a:r>
              <a:rPr lang="en-US" b="1" dirty="0"/>
              <a:t> in this article?</a:t>
            </a:r>
            <a:r>
              <a:rPr lang="en-US" dirty="0"/>
              <a:t> </a:t>
            </a:r>
          </a:p>
          <a:p>
            <a:pPr fontAlgn="base"/>
            <a:r>
              <a:rPr lang="en-US" b="1" dirty="0"/>
              <a:t>What detail is only found in this article? (Include a quote.) </a:t>
            </a:r>
            <a:r>
              <a:rPr lang="en-US" dirty="0"/>
              <a:t> </a:t>
            </a:r>
          </a:p>
          <a:p>
            <a:pPr marL="0" indent="0" fontAlgn="base">
              <a:buNone/>
            </a:pPr>
            <a:r>
              <a:rPr lang="en-US" b="1" dirty="0"/>
              <a:t>   </a:t>
            </a:r>
            <a:endParaRPr lang="en-US" dirty="0"/>
          </a:p>
          <a:p>
            <a:endParaRPr lang="en-US" dirty="0"/>
          </a:p>
        </p:txBody>
      </p:sp>
    </p:spTree>
    <p:extLst>
      <p:ext uri="{BB962C8B-B14F-4D97-AF65-F5344CB8AC3E}">
        <p14:creationId xmlns:p14="http://schemas.microsoft.com/office/powerpoint/2010/main" val="39218419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4E38B-9E36-40C1-84F3-15B81BAC9551}"/>
              </a:ext>
            </a:extLst>
          </p:cNvPr>
          <p:cNvSpPr>
            <a:spLocks noGrp="1"/>
          </p:cNvSpPr>
          <p:nvPr>
            <p:ph type="title"/>
          </p:nvPr>
        </p:nvSpPr>
        <p:spPr/>
        <p:txBody>
          <a:bodyPr>
            <a:normAutofit fontScale="90000"/>
          </a:bodyPr>
          <a:lstStyle/>
          <a:p>
            <a:r>
              <a:rPr lang="en-US" dirty="0"/>
              <a:t>What constructed response format will we use to answer the following question?</a:t>
            </a:r>
          </a:p>
        </p:txBody>
      </p:sp>
      <p:sp>
        <p:nvSpPr>
          <p:cNvPr id="3" name="Content Placeholder 2">
            <a:extLst>
              <a:ext uri="{FF2B5EF4-FFF2-40B4-BE49-F238E27FC236}">
                <a16:creationId xmlns:a16="http://schemas.microsoft.com/office/drawing/2014/main" id="{5BBF9D8A-A512-40C0-AB19-F07D9D735DDF}"/>
              </a:ext>
            </a:extLst>
          </p:cNvPr>
          <p:cNvSpPr>
            <a:spLocks noGrp="1"/>
          </p:cNvSpPr>
          <p:nvPr>
            <p:ph sz="half" idx="1"/>
          </p:nvPr>
        </p:nvSpPr>
        <p:spPr/>
        <p:txBody>
          <a:bodyPr>
            <a:normAutofit/>
          </a:bodyPr>
          <a:lstStyle/>
          <a:p>
            <a:pPr marL="0" indent="0">
              <a:buNone/>
            </a:pPr>
            <a:r>
              <a:rPr lang="en-US" sz="3200" dirty="0"/>
              <a:t>Explain the similarities and differences in each article’s point of view regarding violence in video games.</a:t>
            </a:r>
          </a:p>
        </p:txBody>
      </p:sp>
      <p:sp>
        <p:nvSpPr>
          <p:cNvPr id="4" name="Content Placeholder 3">
            <a:extLst>
              <a:ext uri="{FF2B5EF4-FFF2-40B4-BE49-F238E27FC236}">
                <a16:creationId xmlns:a16="http://schemas.microsoft.com/office/drawing/2014/main" id="{5B105A85-BBA7-4189-BBBA-43712994F429}"/>
              </a:ext>
            </a:extLst>
          </p:cNvPr>
          <p:cNvSpPr>
            <a:spLocks noGrp="1"/>
          </p:cNvSpPr>
          <p:nvPr>
            <p:ph sz="half" idx="2"/>
          </p:nvPr>
        </p:nvSpPr>
        <p:spPr/>
        <p:txBody>
          <a:bodyPr>
            <a:normAutofit/>
          </a:bodyPr>
          <a:lstStyle/>
          <a:p>
            <a:r>
              <a:rPr lang="en-US" sz="2800" dirty="0"/>
              <a:t>Structure????</a:t>
            </a:r>
          </a:p>
        </p:txBody>
      </p:sp>
    </p:spTree>
    <p:extLst>
      <p:ext uri="{BB962C8B-B14F-4D97-AF65-F5344CB8AC3E}">
        <p14:creationId xmlns:p14="http://schemas.microsoft.com/office/powerpoint/2010/main" val="2105130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lstStyle/>
          <a:p>
            <a:r>
              <a:rPr lang="en-US" dirty="0"/>
              <a:t>Crafting a Constructed Response: Compare and Contrast TWO articles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p:txBody>
          <a:bodyPr>
            <a:normAutofit/>
          </a:bodyPr>
          <a:lstStyle/>
          <a:p>
            <a:pPr marL="0" indent="0">
              <a:buNone/>
            </a:pPr>
            <a:r>
              <a:rPr lang="en-US" sz="2800" dirty="0"/>
              <a:t>Use the TWO acronym as your guide.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p:txBody>
          <a:bodyPr>
            <a:normAutofit/>
          </a:bodyPr>
          <a:lstStyle/>
          <a:p>
            <a:pPr marL="0" indent="0" fontAlgn="base">
              <a:buNone/>
            </a:pPr>
            <a:r>
              <a:rPr lang="en-US" sz="2400" b="1" dirty="0">
                <a:solidFill>
                  <a:srgbClr val="FF0000"/>
                </a:solidFill>
              </a:rPr>
              <a:t>T-</a:t>
            </a:r>
            <a:r>
              <a:rPr lang="en-US" b="1" dirty="0"/>
              <a:t> The Same</a:t>
            </a:r>
            <a:r>
              <a:rPr lang="en-US" dirty="0"/>
              <a:t> </a:t>
            </a:r>
          </a:p>
          <a:p>
            <a:pPr fontAlgn="base"/>
            <a:r>
              <a:rPr lang="en-US" b="1" dirty="0"/>
              <a:t>What happens that is the same in both articles?</a:t>
            </a:r>
            <a:r>
              <a:rPr lang="en-US" dirty="0"/>
              <a:t> </a:t>
            </a:r>
          </a:p>
          <a:p>
            <a:pPr fontAlgn="base"/>
            <a:r>
              <a:rPr lang="en-US" b="1" dirty="0"/>
              <a:t>Both articles include information about …</a:t>
            </a:r>
            <a:r>
              <a:rPr lang="en-US" dirty="0"/>
              <a:t> </a:t>
            </a:r>
          </a:p>
          <a:p>
            <a:pPr marL="0" indent="0" fontAlgn="base">
              <a:buNone/>
            </a:pPr>
            <a:r>
              <a:rPr lang="en-US" sz="2400" b="1" dirty="0">
                <a:solidFill>
                  <a:srgbClr val="FF0000"/>
                </a:solidFill>
              </a:rPr>
              <a:t>W-</a:t>
            </a:r>
            <a:r>
              <a:rPr lang="en-US" sz="2000" b="1" dirty="0">
                <a:solidFill>
                  <a:srgbClr val="FF0000"/>
                </a:solidFill>
              </a:rPr>
              <a:t> </a:t>
            </a:r>
            <a:r>
              <a:rPr lang="en-US" b="1" dirty="0"/>
              <a:t>What is the author’s purpose?</a:t>
            </a:r>
            <a:r>
              <a:rPr lang="en-US" dirty="0"/>
              <a:t> </a:t>
            </a:r>
            <a:r>
              <a:rPr lang="en-US" b="1" dirty="0"/>
              <a:t>  </a:t>
            </a:r>
            <a:endParaRPr lang="en-US" dirty="0"/>
          </a:p>
          <a:p>
            <a:pPr marL="0" indent="0" fontAlgn="base">
              <a:buNone/>
            </a:pPr>
            <a:r>
              <a:rPr lang="en-US" sz="2400" b="1" dirty="0">
                <a:solidFill>
                  <a:srgbClr val="FF0000"/>
                </a:solidFill>
              </a:rPr>
              <a:t>O- </a:t>
            </a:r>
            <a:r>
              <a:rPr lang="en-US" b="1" dirty="0"/>
              <a:t>What is </a:t>
            </a:r>
            <a:r>
              <a:rPr lang="en-US" b="1" i="1" dirty="0"/>
              <a:t>only</a:t>
            </a:r>
            <a:r>
              <a:rPr lang="en-US" b="1" dirty="0"/>
              <a:t> in this article?</a:t>
            </a:r>
            <a:r>
              <a:rPr lang="en-US" dirty="0"/>
              <a:t> </a:t>
            </a:r>
          </a:p>
          <a:p>
            <a:pPr fontAlgn="base"/>
            <a:r>
              <a:rPr lang="en-US" b="1" dirty="0"/>
              <a:t>What detail is only found in this article? (Include a quote.) </a:t>
            </a:r>
            <a:r>
              <a:rPr lang="en-US" dirty="0"/>
              <a:t> </a:t>
            </a:r>
          </a:p>
          <a:p>
            <a:pPr marL="0" indent="0" fontAlgn="base">
              <a:buNone/>
            </a:pPr>
            <a:r>
              <a:rPr lang="en-US" b="1" dirty="0"/>
              <a:t>   </a:t>
            </a:r>
            <a:endParaRPr lang="en-US" dirty="0"/>
          </a:p>
          <a:p>
            <a:endParaRPr lang="en-US" dirty="0"/>
          </a:p>
        </p:txBody>
      </p:sp>
    </p:spTree>
    <p:extLst>
      <p:ext uri="{BB962C8B-B14F-4D97-AF65-F5344CB8AC3E}">
        <p14:creationId xmlns:p14="http://schemas.microsoft.com/office/powerpoint/2010/main" val="2311578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noAutofit/>
          </a:bodyPr>
          <a:lstStyle/>
          <a:p>
            <a:r>
              <a:rPr lang="en-US" sz="2800" dirty="0"/>
              <a:t>Explain the similarities and differences in each article’s point of view regarding violence in video games.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a:xfrm>
            <a:off x="677334" y="2160589"/>
            <a:ext cx="4237566" cy="3880772"/>
          </a:xfrm>
        </p:spPr>
        <p:txBody>
          <a:bodyPr>
            <a:normAutofit fontScale="85000" lnSpcReduction="20000"/>
          </a:bodyPr>
          <a:lstStyle/>
          <a:p>
            <a:pPr marL="0" indent="0">
              <a:buNone/>
            </a:pPr>
            <a:r>
              <a:rPr lang="en-US" sz="2800" b="1" dirty="0"/>
              <a:t>RESTATE and begin the ANSWER</a:t>
            </a:r>
          </a:p>
          <a:p>
            <a:pPr marL="0" indent="0">
              <a:buNone/>
            </a:pPr>
            <a:br>
              <a:rPr lang="en-US" sz="2800" dirty="0"/>
            </a:br>
            <a:r>
              <a:rPr lang="en-US" sz="2800" dirty="0"/>
              <a:t>The articles </a:t>
            </a:r>
            <a:r>
              <a:rPr lang="en-US" sz="2800" dirty="0">
                <a:solidFill>
                  <a:srgbClr val="FF0000"/>
                </a:solidFill>
              </a:rPr>
              <a:t>_____________</a:t>
            </a:r>
            <a:r>
              <a:rPr lang="en-US" sz="2800" dirty="0"/>
              <a:t> and </a:t>
            </a:r>
            <a:r>
              <a:rPr lang="en-US" sz="2800" dirty="0">
                <a:solidFill>
                  <a:srgbClr val="FF0000"/>
                </a:solidFill>
              </a:rPr>
              <a:t>_____________</a:t>
            </a:r>
            <a:r>
              <a:rPr lang="en-US" sz="2800" dirty="0"/>
              <a:t> both discuss the topic of </a:t>
            </a:r>
            <a:r>
              <a:rPr lang="en-US" sz="2800" dirty="0">
                <a:solidFill>
                  <a:srgbClr val="FF0000"/>
                </a:solidFill>
              </a:rPr>
              <a:t>__________</a:t>
            </a:r>
            <a:r>
              <a:rPr lang="en-US" sz="2800" dirty="0"/>
              <a:t>. While they discuss the same topic, they do so in different ways and these differences tell the reader each article’s point of view.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p:txBody>
          <a:bodyPr>
            <a:normAutofit fontScale="85000" lnSpcReduction="20000"/>
          </a:bodyPr>
          <a:lstStyle/>
          <a:p>
            <a:pPr marL="0" indent="0" fontAlgn="base">
              <a:buNone/>
            </a:pPr>
            <a:r>
              <a:rPr lang="en-US" sz="2400" b="1" dirty="0">
                <a:solidFill>
                  <a:srgbClr val="FF0000"/>
                </a:solidFill>
              </a:rPr>
              <a:t>T-</a:t>
            </a:r>
            <a:r>
              <a:rPr lang="en-US" b="1" dirty="0"/>
              <a:t> The Same</a:t>
            </a:r>
            <a:r>
              <a:rPr lang="en-US" dirty="0"/>
              <a:t> </a:t>
            </a:r>
          </a:p>
          <a:p>
            <a:pPr fontAlgn="base"/>
            <a:r>
              <a:rPr lang="en-US" b="1" dirty="0"/>
              <a:t>What happens that is the same in both articles?</a:t>
            </a:r>
            <a:r>
              <a:rPr lang="en-US" dirty="0"/>
              <a:t> </a:t>
            </a:r>
          </a:p>
          <a:p>
            <a:pPr fontAlgn="base"/>
            <a:r>
              <a:rPr lang="en-US" b="1" dirty="0"/>
              <a:t>Both articles include information about …</a:t>
            </a:r>
            <a:r>
              <a:rPr lang="en-US" dirty="0"/>
              <a:t> </a:t>
            </a:r>
          </a:p>
          <a:p>
            <a:pPr marL="0" indent="0" fontAlgn="base">
              <a:buNone/>
            </a:pPr>
            <a:r>
              <a:rPr lang="en-US" b="1" dirty="0"/>
              <a:t>   </a:t>
            </a:r>
            <a:endParaRPr lang="en-US" dirty="0"/>
          </a:p>
          <a:p>
            <a:endParaRPr lang="en-US" dirty="0"/>
          </a:p>
        </p:txBody>
      </p:sp>
    </p:spTree>
    <p:extLst>
      <p:ext uri="{BB962C8B-B14F-4D97-AF65-F5344CB8AC3E}">
        <p14:creationId xmlns:p14="http://schemas.microsoft.com/office/powerpoint/2010/main" val="82534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008D71A-9ED8-43F9-AF1E-B1A699E6B70D}"/>
              </a:ext>
            </a:extLst>
          </p:cNvPr>
          <p:cNvSpPr>
            <a:spLocks noGrp="1"/>
          </p:cNvSpPr>
          <p:nvPr>
            <p:ph type="title"/>
          </p:nvPr>
        </p:nvSpPr>
        <p:spPr/>
        <p:txBody>
          <a:bodyPr/>
          <a:lstStyle/>
          <a:p>
            <a:r>
              <a:rPr lang="en-US" dirty="0"/>
              <a:t>Tuesday January 28</a:t>
            </a:r>
            <a:r>
              <a:rPr lang="en-US" baseline="30000" dirty="0"/>
              <a:t>th</a:t>
            </a:r>
            <a:r>
              <a:rPr lang="en-US" dirty="0"/>
              <a:t>  </a:t>
            </a:r>
          </a:p>
        </p:txBody>
      </p:sp>
      <p:sp>
        <p:nvSpPr>
          <p:cNvPr id="10" name="Content Placeholder 9">
            <a:extLst>
              <a:ext uri="{FF2B5EF4-FFF2-40B4-BE49-F238E27FC236}">
                <a16:creationId xmlns:a16="http://schemas.microsoft.com/office/drawing/2014/main" id="{6ED61E11-078B-4EF8-93AB-2EBC897080A0}"/>
              </a:ext>
            </a:extLst>
          </p:cNvPr>
          <p:cNvSpPr>
            <a:spLocks noGrp="1"/>
          </p:cNvSpPr>
          <p:nvPr>
            <p:ph sz="half" idx="1"/>
          </p:nvPr>
        </p:nvSpPr>
        <p:spPr>
          <a:xfrm>
            <a:off x="677334" y="1581151"/>
            <a:ext cx="4184035" cy="4460210"/>
          </a:xfrm>
        </p:spPr>
        <p:txBody>
          <a:bodyPr>
            <a:noAutofit/>
          </a:bodyPr>
          <a:lstStyle/>
          <a:p>
            <a:pPr marL="0" indent="0">
              <a:buNone/>
            </a:pPr>
            <a:r>
              <a:rPr lang="en-US" sz="2000" b="1" dirty="0"/>
              <a:t>Opening</a:t>
            </a:r>
          </a:p>
          <a:p>
            <a:r>
              <a:rPr lang="en-US" sz="2000" dirty="0"/>
              <a:t>KWL Chart</a:t>
            </a:r>
          </a:p>
          <a:p>
            <a:pPr marL="0" indent="0">
              <a:buNone/>
            </a:pPr>
            <a:r>
              <a:rPr lang="en-US" sz="2000" b="1" dirty="0"/>
              <a:t>Work Session</a:t>
            </a:r>
            <a:endParaRPr lang="en-US" sz="2000" dirty="0"/>
          </a:p>
          <a:p>
            <a:r>
              <a:rPr lang="en-US" sz="2000" dirty="0"/>
              <a:t>Independent Reading</a:t>
            </a:r>
          </a:p>
          <a:p>
            <a:r>
              <a:rPr lang="en-US" sz="2000" dirty="0"/>
              <a:t>Vocabulary Review</a:t>
            </a:r>
          </a:p>
          <a:p>
            <a:r>
              <a:rPr lang="en-US" sz="2000" dirty="0"/>
              <a:t>Read “Failure to ban Video Games” and comprehension questions</a:t>
            </a:r>
          </a:p>
          <a:p>
            <a:r>
              <a:rPr lang="en-US" sz="2000" dirty="0"/>
              <a:t>TWO Chart</a:t>
            </a:r>
          </a:p>
          <a:p>
            <a:pPr marL="0" indent="0">
              <a:buNone/>
            </a:pPr>
            <a:r>
              <a:rPr lang="en-US" sz="2000" b="1" dirty="0"/>
              <a:t>Closing</a:t>
            </a:r>
          </a:p>
          <a:p>
            <a:r>
              <a:rPr lang="en-US" sz="2000" dirty="0" err="1"/>
              <a:t>Quickwrite</a:t>
            </a:r>
            <a:endParaRPr lang="en-US" sz="2000" dirty="0"/>
          </a:p>
        </p:txBody>
      </p:sp>
      <p:sp>
        <p:nvSpPr>
          <p:cNvPr id="11" name="Content Placeholder 10">
            <a:extLst>
              <a:ext uri="{FF2B5EF4-FFF2-40B4-BE49-F238E27FC236}">
                <a16:creationId xmlns:a16="http://schemas.microsoft.com/office/drawing/2014/main" id="{ABB1C345-538D-4474-8ADF-4A897B350430}"/>
              </a:ext>
            </a:extLst>
          </p:cNvPr>
          <p:cNvSpPr>
            <a:spLocks noGrp="1"/>
          </p:cNvSpPr>
          <p:nvPr>
            <p:ph sz="half" idx="2"/>
          </p:nvPr>
        </p:nvSpPr>
        <p:spPr>
          <a:xfrm>
            <a:off x="5089970" y="1581151"/>
            <a:ext cx="5177980" cy="4876800"/>
          </a:xfrm>
        </p:spPr>
        <p:txBody>
          <a:bodyPr>
            <a:noAutofit/>
          </a:bodyPr>
          <a:lstStyle/>
          <a:p>
            <a:pPr marL="0" indent="0">
              <a:buNone/>
            </a:pPr>
            <a:r>
              <a:rPr lang="en-US" sz="1900" b="1" dirty="0"/>
              <a:t>Standard</a:t>
            </a:r>
          </a:p>
          <a:p>
            <a:pPr marL="0" indent="0">
              <a:buNone/>
            </a:pPr>
            <a:r>
              <a:rPr lang="en-US" dirty="0"/>
              <a:t>ELAGSE7RI9: Analyze how two or more authors writing about the same topic shape their presentations of key information by emphasizing the different evidence or advancing different interpretations of facts</a:t>
            </a:r>
            <a:r>
              <a:rPr lang="en-US" sz="2000" dirty="0"/>
              <a:t>.</a:t>
            </a:r>
          </a:p>
          <a:p>
            <a:pPr marL="0" indent="0">
              <a:buNone/>
            </a:pPr>
            <a:r>
              <a:rPr lang="en-US" sz="1900" b="1" dirty="0"/>
              <a:t>Learning Target</a:t>
            </a:r>
          </a:p>
          <a:p>
            <a:pPr marL="0" indent="0">
              <a:buNone/>
            </a:pPr>
            <a:r>
              <a:rPr lang="en-US" dirty="0"/>
              <a:t>I can analyze differences in two or more authors/ presentations on the same topic </a:t>
            </a:r>
          </a:p>
          <a:p>
            <a:pPr marL="0" indent="0">
              <a:buNone/>
            </a:pPr>
            <a:r>
              <a:rPr lang="en-US" sz="1900" b="1" dirty="0"/>
              <a:t>Essential Question</a:t>
            </a:r>
          </a:p>
          <a:p>
            <a:pPr marL="0" indent="0">
              <a:buNone/>
            </a:pPr>
            <a:r>
              <a:rPr lang="en-US" dirty="0"/>
              <a:t>How can I use the T.W.O acronym and T-Chart to analyze the differences in two informational texts? </a:t>
            </a:r>
            <a:endParaRPr lang="en-US" sz="1900" b="1" dirty="0">
              <a:highlight>
                <a:srgbClr val="00FF00"/>
              </a:highlight>
            </a:endParaRPr>
          </a:p>
        </p:txBody>
      </p:sp>
    </p:spTree>
    <p:extLst>
      <p:ext uri="{BB962C8B-B14F-4D97-AF65-F5344CB8AC3E}">
        <p14:creationId xmlns:p14="http://schemas.microsoft.com/office/powerpoint/2010/main" val="3924300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noAutofit/>
          </a:bodyPr>
          <a:lstStyle/>
          <a:p>
            <a:r>
              <a:rPr lang="en-US" sz="2800" dirty="0"/>
              <a:t>Explain the similarities and differences in each article’s point of view regarding violence in video games.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a:xfrm>
            <a:off x="677334" y="2160589"/>
            <a:ext cx="4237566" cy="3880772"/>
          </a:xfrm>
        </p:spPr>
        <p:txBody>
          <a:bodyPr>
            <a:normAutofit fontScale="85000" lnSpcReduction="10000"/>
          </a:bodyPr>
          <a:lstStyle/>
          <a:p>
            <a:pPr marL="0" indent="0">
              <a:buNone/>
            </a:pPr>
            <a:r>
              <a:rPr lang="en-US" sz="2600" b="1" dirty="0"/>
              <a:t>Finish ANSWER for first article and CITE</a:t>
            </a:r>
          </a:p>
          <a:p>
            <a:pPr marL="0" indent="0">
              <a:buNone/>
            </a:pPr>
            <a:br>
              <a:rPr lang="en-US" sz="2800" dirty="0"/>
            </a:br>
            <a:r>
              <a:rPr lang="en-US" sz="2800" dirty="0"/>
              <a:t>In </a:t>
            </a:r>
            <a:r>
              <a:rPr lang="en-US" sz="2800" dirty="0">
                <a:solidFill>
                  <a:srgbClr val="FF0000"/>
                </a:solidFill>
              </a:rPr>
              <a:t>__(article name)____, </a:t>
            </a:r>
            <a:r>
              <a:rPr lang="en-US" sz="2800" dirty="0"/>
              <a:t>the point of view is </a:t>
            </a:r>
            <a:r>
              <a:rPr lang="en-US" sz="2800" dirty="0">
                <a:solidFill>
                  <a:srgbClr val="FF0000"/>
                </a:solidFill>
              </a:rPr>
              <a:t>__________</a:t>
            </a:r>
            <a:r>
              <a:rPr lang="en-US" sz="2800" dirty="0"/>
              <a:t>.  This can be seen in the text where it says </a:t>
            </a:r>
            <a:r>
              <a:rPr lang="en-US" sz="2800" dirty="0">
                <a:solidFill>
                  <a:srgbClr val="FF0000"/>
                </a:solidFill>
              </a:rPr>
              <a:t>___(quote)___________. </a:t>
            </a:r>
            <a:r>
              <a:rPr lang="en-US" sz="2800" dirty="0"/>
              <a:t>Based on this text evidence </a:t>
            </a:r>
            <a:r>
              <a:rPr lang="en-US" sz="2800" dirty="0">
                <a:solidFill>
                  <a:srgbClr val="FF0000"/>
                </a:solidFill>
              </a:rPr>
              <a:t>____(explanation/analysis)_.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p:txBody>
          <a:bodyPr>
            <a:normAutofit fontScale="85000" lnSpcReduction="10000"/>
          </a:bodyPr>
          <a:lstStyle/>
          <a:p>
            <a:pPr marL="0" indent="0" fontAlgn="base">
              <a:buNone/>
            </a:pPr>
            <a:r>
              <a:rPr lang="en-US" sz="2400" b="1" dirty="0">
                <a:solidFill>
                  <a:srgbClr val="FF0000"/>
                </a:solidFill>
              </a:rPr>
              <a:t>W-</a:t>
            </a:r>
            <a:r>
              <a:rPr lang="en-US" sz="2000" b="1" dirty="0">
                <a:solidFill>
                  <a:srgbClr val="FF0000"/>
                </a:solidFill>
              </a:rPr>
              <a:t> </a:t>
            </a:r>
            <a:r>
              <a:rPr lang="en-US" b="1" dirty="0"/>
              <a:t>What is the author’s purpose?</a:t>
            </a:r>
            <a:r>
              <a:rPr lang="en-US" dirty="0"/>
              <a:t> </a:t>
            </a:r>
            <a:r>
              <a:rPr lang="en-US" b="1" dirty="0"/>
              <a:t>  </a:t>
            </a:r>
            <a:endParaRPr lang="en-US" dirty="0"/>
          </a:p>
          <a:p>
            <a:pPr marL="0" indent="0" fontAlgn="base">
              <a:buNone/>
            </a:pPr>
            <a:r>
              <a:rPr lang="en-US" sz="2400" b="1" dirty="0">
                <a:solidFill>
                  <a:srgbClr val="FF0000"/>
                </a:solidFill>
              </a:rPr>
              <a:t>O- </a:t>
            </a:r>
            <a:r>
              <a:rPr lang="en-US" b="1" dirty="0"/>
              <a:t>What is </a:t>
            </a:r>
            <a:r>
              <a:rPr lang="en-US" b="1" i="1" dirty="0"/>
              <a:t>only</a:t>
            </a:r>
            <a:r>
              <a:rPr lang="en-US" b="1" dirty="0"/>
              <a:t> in this article?</a:t>
            </a:r>
            <a:r>
              <a:rPr lang="en-US" dirty="0"/>
              <a:t> </a:t>
            </a:r>
          </a:p>
          <a:p>
            <a:pPr fontAlgn="base"/>
            <a:r>
              <a:rPr lang="en-US" b="1" dirty="0"/>
              <a:t>What detail is only found in this article? (Include a quote.) </a:t>
            </a:r>
            <a:r>
              <a:rPr lang="en-US" dirty="0"/>
              <a:t> </a:t>
            </a:r>
          </a:p>
          <a:p>
            <a:pPr marL="0" indent="0" fontAlgn="base">
              <a:buNone/>
            </a:pPr>
            <a:r>
              <a:rPr lang="en-US" b="1" dirty="0"/>
              <a:t>   </a:t>
            </a:r>
            <a:endParaRPr lang="en-US" dirty="0"/>
          </a:p>
          <a:p>
            <a:endParaRPr lang="en-US" dirty="0"/>
          </a:p>
        </p:txBody>
      </p:sp>
    </p:spTree>
    <p:extLst>
      <p:ext uri="{BB962C8B-B14F-4D97-AF65-F5344CB8AC3E}">
        <p14:creationId xmlns:p14="http://schemas.microsoft.com/office/powerpoint/2010/main" val="1023794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noAutofit/>
          </a:bodyPr>
          <a:lstStyle/>
          <a:p>
            <a:r>
              <a:rPr lang="en-US" sz="2800" dirty="0"/>
              <a:t>Explain the similarities and differences in each article’s point of view regarding violence in video games.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a:xfrm>
            <a:off x="677334" y="2160589"/>
            <a:ext cx="4412636" cy="3880772"/>
          </a:xfrm>
        </p:spPr>
        <p:txBody>
          <a:bodyPr>
            <a:noAutofit/>
          </a:bodyPr>
          <a:lstStyle/>
          <a:p>
            <a:pPr marL="0" indent="0">
              <a:buNone/>
            </a:pPr>
            <a:r>
              <a:rPr lang="en-US" sz="2200" b="1" dirty="0"/>
              <a:t>Transition into ANSWER for second article and CITE text evidence.</a:t>
            </a:r>
          </a:p>
          <a:p>
            <a:pPr marL="0" indent="0">
              <a:buNone/>
            </a:pPr>
            <a:r>
              <a:rPr lang="en-US" sz="2400" dirty="0"/>
              <a:t>This point of view is different than the point of view in </a:t>
            </a:r>
            <a:r>
              <a:rPr lang="en-US" sz="2400" dirty="0">
                <a:solidFill>
                  <a:srgbClr val="FF0000"/>
                </a:solidFill>
              </a:rPr>
              <a:t>__(article name)_____. </a:t>
            </a:r>
            <a:r>
              <a:rPr lang="en-US" sz="2400" dirty="0"/>
              <a:t>The point of view in this second article is </a:t>
            </a:r>
            <a:r>
              <a:rPr lang="en-US" sz="2400" dirty="0">
                <a:solidFill>
                  <a:srgbClr val="FF0000"/>
                </a:solidFill>
              </a:rPr>
              <a:t>_______.</a:t>
            </a:r>
            <a:r>
              <a:rPr lang="en-US" sz="2400" dirty="0"/>
              <a:t> According to the text </a:t>
            </a:r>
            <a:r>
              <a:rPr lang="en-US" sz="2400" dirty="0">
                <a:solidFill>
                  <a:srgbClr val="FF0000"/>
                </a:solidFill>
              </a:rPr>
              <a:t>__(quote)__. </a:t>
            </a:r>
            <a:r>
              <a:rPr lang="en-US" sz="2400" dirty="0"/>
              <a:t>This leads me to infer that </a:t>
            </a:r>
            <a:r>
              <a:rPr lang="en-US" sz="2400" dirty="0">
                <a:solidFill>
                  <a:srgbClr val="FF0000"/>
                </a:solidFill>
              </a:rPr>
              <a:t>___(explanation/analysis)__.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p:txBody>
          <a:bodyPr>
            <a:normAutofit/>
          </a:bodyPr>
          <a:lstStyle/>
          <a:p>
            <a:pPr marL="0" indent="0" fontAlgn="base">
              <a:buNone/>
            </a:pPr>
            <a:r>
              <a:rPr lang="en-US" sz="2400" b="1" dirty="0">
                <a:solidFill>
                  <a:srgbClr val="FF0000"/>
                </a:solidFill>
              </a:rPr>
              <a:t>W-</a:t>
            </a:r>
            <a:r>
              <a:rPr lang="en-US" sz="2000" b="1" dirty="0">
                <a:solidFill>
                  <a:srgbClr val="FF0000"/>
                </a:solidFill>
              </a:rPr>
              <a:t> </a:t>
            </a:r>
            <a:r>
              <a:rPr lang="en-US" b="1" dirty="0"/>
              <a:t>What is the author’s purpose?</a:t>
            </a:r>
            <a:r>
              <a:rPr lang="en-US" dirty="0"/>
              <a:t> </a:t>
            </a:r>
            <a:r>
              <a:rPr lang="en-US" b="1" dirty="0"/>
              <a:t>  </a:t>
            </a:r>
            <a:endParaRPr lang="en-US" dirty="0"/>
          </a:p>
          <a:p>
            <a:pPr marL="0" indent="0" fontAlgn="base">
              <a:buNone/>
            </a:pPr>
            <a:r>
              <a:rPr lang="en-US" sz="2400" b="1" dirty="0">
                <a:solidFill>
                  <a:srgbClr val="FF0000"/>
                </a:solidFill>
              </a:rPr>
              <a:t>O- </a:t>
            </a:r>
            <a:r>
              <a:rPr lang="en-US" b="1" dirty="0"/>
              <a:t>What is </a:t>
            </a:r>
            <a:r>
              <a:rPr lang="en-US" b="1" i="1" dirty="0"/>
              <a:t>only</a:t>
            </a:r>
            <a:r>
              <a:rPr lang="en-US" b="1" dirty="0"/>
              <a:t> in this article?</a:t>
            </a:r>
            <a:r>
              <a:rPr lang="en-US" dirty="0"/>
              <a:t> </a:t>
            </a:r>
          </a:p>
          <a:p>
            <a:pPr fontAlgn="base"/>
            <a:r>
              <a:rPr lang="en-US" b="1" dirty="0"/>
              <a:t>What detail is only found in this article? (Include a quote.) </a:t>
            </a:r>
            <a:r>
              <a:rPr lang="en-US" dirty="0"/>
              <a:t> </a:t>
            </a:r>
          </a:p>
          <a:p>
            <a:pPr marL="0" indent="0" fontAlgn="base">
              <a:buNone/>
            </a:pPr>
            <a:r>
              <a:rPr lang="en-US" b="1" dirty="0"/>
              <a:t>   </a:t>
            </a:r>
            <a:endParaRPr lang="en-US" dirty="0"/>
          </a:p>
          <a:p>
            <a:endParaRPr lang="en-US" dirty="0"/>
          </a:p>
        </p:txBody>
      </p:sp>
    </p:spTree>
    <p:extLst>
      <p:ext uri="{BB962C8B-B14F-4D97-AF65-F5344CB8AC3E}">
        <p14:creationId xmlns:p14="http://schemas.microsoft.com/office/powerpoint/2010/main" val="1923456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558DA5-90D7-439D-B069-15AC66CDE0EF}"/>
              </a:ext>
            </a:extLst>
          </p:cNvPr>
          <p:cNvSpPr>
            <a:spLocks noGrp="1"/>
          </p:cNvSpPr>
          <p:nvPr>
            <p:ph type="title"/>
          </p:nvPr>
        </p:nvSpPr>
        <p:spPr/>
        <p:txBody>
          <a:bodyPr>
            <a:noAutofit/>
          </a:bodyPr>
          <a:lstStyle/>
          <a:p>
            <a:r>
              <a:rPr lang="en-US" sz="2800" dirty="0"/>
              <a:t>Explain the similarities and differences in each article’s point of view regarding violence in video games.</a:t>
            </a:r>
          </a:p>
        </p:txBody>
      </p:sp>
      <p:sp>
        <p:nvSpPr>
          <p:cNvPr id="5" name="Content Placeholder 4">
            <a:extLst>
              <a:ext uri="{FF2B5EF4-FFF2-40B4-BE49-F238E27FC236}">
                <a16:creationId xmlns:a16="http://schemas.microsoft.com/office/drawing/2014/main" id="{ADA7F712-36F7-464F-AB37-6FFD17A27A86}"/>
              </a:ext>
            </a:extLst>
          </p:cNvPr>
          <p:cNvSpPr>
            <a:spLocks noGrp="1"/>
          </p:cNvSpPr>
          <p:nvPr>
            <p:ph sz="half" idx="1"/>
          </p:nvPr>
        </p:nvSpPr>
        <p:spPr>
          <a:xfrm>
            <a:off x="677334" y="2160588"/>
            <a:ext cx="5066240" cy="4221161"/>
          </a:xfrm>
        </p:spPr>
        <p:txBody>
          <a:bodyPr>
            <a:normAutofit fontScale="40000" lnSpcReduction="20000"/>
          </a:bodyPr>
          <a:lstStyle/>
          <a:p>
            <a:pPr marL="0" indent="0">
              <a:buNone/>
            </a:pPr>
            <a:r>
              <a:rPr lang="en-US" sz="4500" b="1" dirty="0"/>
              <a:t>Summarize Response</a:t>
            </a:r>
          </a:p>
          <a:p>
            <a:pPr marL="0" indent="0">
              <a:buNone/>
            </a:pPr>
            <a:r>
              <a:rPr lang="en-US" sz="5800" dirty="0"/>
              <a:t>Ultimately, both articles discuss violence in video games, but they do so in different ways based on their purpose.  One article is designed to chastise regulatory agencies for allowing youth access to violent video games which may cause harm to young players.  The other informs the public that while the games may be violent, they are not necessarily an issue as there is no research to prove or disprove their long term impact on youth players.  </a:t>
            </a:r>
          </a:p>
        </p:txBody>
      </p:sp>
      <p:sp>
        <p:nvSpPr>
          <p:cNvPr id="6" name="Content Placeholder 5">
            <a:extLst>
              <a:ext uri="{FF2B5EF4-FFF2-40B4-BE49-F238E27FC236}">
                <a16:creationId xmlns:a16="http://schemas.microsoft.com/office/drawing/2014/main" id="{7D698F26-5BC5-4E9B-919B-1C662583A75A}"/>
              </a:ext>
            </a:extLst>
          </p:cNvPr>
          <p:cNvSpPr>
            <a:spLocks noGrp="1"/>
          </p:cNvSpPr>
          <p:nvPr>
            <p:ph sz="half" idx="2"/>
          </p:nvPr>
        </p:nvSpPr>
        <p:spPr>
          <a:xfrm>
            <a:off x="5743574" y="2160589"/>
            <a:ext cx="3530429" cy="3880773"/>
          </a:xfrm>
        </p:spPr>
        <p:txBody>
          <a:bodyPr>
            <a:normAutofit fontScale="40000" lnSpcReduction="20000"/>
          </a:bodyPr>
          <a:lstStyle/>
          <a:p>
            <a:pPr marL="0" indent="0" fontAlgn="base">
              <a:buNone/>
            </a:pPr>
            <a:r>
              <a:rPr lang="en-US" sz="3800" b="1" dirty="0">
                <a:solidFill>
                  <a:srgbClr val="FF0000"/>
                </a:solidFill>
              </a:rPr>
              <a:t>T-</a:t>
            </a:r>
            <a:r>
              <a:rPr lang="en-US" sz="3800" b="1" dirty="0"/>
              <a:t> The Same</a:t>
            </a:r>
            <a:r>
              <a:rPr lang="en-US" sz="3800" dirty="0"/>
              <a:t> </a:t>
            </a:r>
          </a:p>
          <a:p>
            <a:pPr fontAlgn="base"/>
            <a:r>
              <a:rPr lang="en-US" sz="3800" b="1" dirty="0"/>
              <a:t>What happens that is the same in both articles?</a:t>
            </a:r>
            <a:r>
              <a:rPr lang="en-US" sz="3800" dirty="0"/>
              <a:t> </a:t>
            </a:r>
          </a:p>
          <a:p>
            <a:pPr fontAlgn="base"/>
            <a:r>
              <a:rPr lang="en-US" sz="3800" b="1" dirty="0"/>
              <a:t>Both articles include information about …</a:t>
            </a:r>
            <a:r>
              <a:rPr lang="en-US" sz="3800" dirty="0"/>
              <a:t> </a:t>
            </a:r>
          </a:p>
          <a:p>
            <a:pPr marL="0" indent="0" fontAlgn="base">
              <a:buNone/>
            </a:pPr>
            <a:r>
              <a:rPr lang="en-US" sz="3800" b="1" dirty="0">
                <a:solidFill>
                  <a:srgbClr val="FF0000"/>
                </a:solidFill>
              </a:rPr>
              <a:t>W- </a:t>
            </a:r>
            <a:r>
              <a:rPr lang="en-US" sz="3800" b="1" dirty="0"/>
              <a:t>What is the author’s purpose?</a:t>
            </a:r>
            <a:r>
              <a:rPr lang="en-US" sz="3800" dirty="0"/>
              <a:t> </a:t>
            </a:r>
            <a:r>
              <a:rPr lang="en-US" sz="3800" b="1" dirty="0"/>
              <a:t>  </a:t>
            </a:r>
            <a:endParaRPr lang="en-US" sz="3800" dirty="0"/>
          </a:p>
          <a:p>
            <a:pPr marL="0" indent="0" fontAlgn="base">
              <a:buNone/>
            </a:pPr>
            <a:r>
              <a:rPr lang="en-US" sz="3800" b="1" dirty="0">
                <a:solidFill>
                  <a:srgbClr val="FF0000"/>
                </a:solidFill>
              </a:rPr>
              <a:t>O- </a:t>
            </a:r>
            <a:r>
              <a:rPr lang="en-US" sz="3800" b="1" dirty="0"/>
              <a:t>What is </a:t>
            </a:r>
            <a:r>
              <a:rPr lang="en-US" sz="3800" b="1" i="1" dirty="0"/>
              <a:t>only</a:t>
            </a:r>
            <a:r>
              <a:rPr lang="en-US" sz="3800" b="1" dirty="0"/>
              <a:t> in this article?</a:t>
            </a:r>
            <a:r>
              <a:rPr lang="en-US" sz="3800" dirty="0"/>
              <a:t> </a:t>
            </a:r>
          </a:p>
          <a:p>
            <a:pPr fontAlgn="base"/>
            <a:r>
              <a:rPr lang="en-US" sz="3800" b="1" dirty="0"/>
              <a:t>What detail is only found in this article? (Include a quote.) </a:t>
            </a:r>
            <a:r>
              <a:rPr lang="en-US" sz="3800" dirty="0"/>
              <a:t> </a:t>
            </a:r>
          </a:p>
          <a:p>
            <a:pPr marL="0" indent="0" fontAlgn="base">
              <a:buNone/>
            </a:pPr>
            <a:r>
              <a:rPr lang="en-US" sz="3800" b="1" dirty="0"/>
              <a:t>   </a:t>
            </a:r>
            <a:endParaRPr lang="en-US" sz="3800" dirty="0"/>
          </a:p>
          <a:p>
            <a:endParaRPr lang="en-US" dirty="0"/>
          </a:p>
        </p:txBody>
      </p:sp>
    </p:spTree>
    <p:extLst>
      <p:ext uri="{BB962C8B-B14F-4D97-AF65-F5344CB8AC3E}">
        <p14:creationId xmlns:p14="http://schemas.microsoft.com/office/powerpoint/2010/main" val="14599987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729C5C-1B63-42E3-BD63-5B350C56C3AC}"/>
              </a:ext>
            </a:extLst>
          </p:cNvPr>
          <p:cNvSpPr>
            <a:spLocks noGrp="1"/>
          </p:cNvSpPr>
          <p:nvPr>
            <p:ph type="title"/>
          </p:nvPr>
        </p:nvSpPr>
        <p:spPr/>
        <p:txBody>
          <a:bodyPr/>
          <a:lstStyle/>
          <a:p>
            <a:r>
              <a:rPr lang="en-US" dirty="0"/>
              <a:t>Compare and Contrast Response Sentence Frames</a:t>
            </a:r>
          </a:p>
        </p:txBody>
      </p:sp>
      <p:sp>
        <p:nvSpPr>
          <p:cNvPr id="6" name="Content Placeholder 5">
            <a:extLst>
              <a:ext uri="{FF2B5EF4-FFF2-40B4-BE49-F238E27FC236}">
                <a16:creationId xmlns:a16="http://schemas.microsoft.com/office/drawing/2014/main" id="{A3FA759D-F0C7-4330-AE62-72031DBAE62E}"/>
              </a:ext>
            </a:extLst>
          </p:cNvPr>
          <p:cNvSpPr>
            <a:spLocks noGrp="1"/>
          </p:cNvSpPr>
          <p:nvPr>
            <p:ph idx="1"/>
          </p:nvPr>
        </p:nvSpPr>
        <p:spPr>
          <a:xfrm>
            <a:off x="677334" y="1930400"/>
            <a:ext cx="8596668" cy="4487861"/>
          </a:xfrm>
        </p:spPr>
        <p:txBody>
          <a:bodyPr>
            <a:normAutofit/>
          </a:bodyPr>
          <a:lstStyle/>
          <a:p>
            <a:pPr marL="0" indent="0">
              <a:buNone/>
            </a:pPr>
            <a:r>
              <a:rPr lang="en-US" sz="2400" dirty="0"/>
              <a:t>The articles </a:t>
            </a:r>
            <a:r>
              <a:rPr lang="en-US" sz="2400" dirty="0">
                <a:solidFill>
                  <a:srgbClr val="FF0000"/>
                </a:solidFill>
              </a:rPr>
              <a:t>_____________ </a:t>
            </a:r>
            <a:r>
              <a:rPr lang="en-US" sz="2400" dirty="0"/>
              <a:t>and</a:t>
            </a:r>
            <a:r>
              <a:rPr lang="en-US" sz="2400" dirty="0">
                <a:solidFill>
                  <a:srgbClr val="FF0000"/>
                </a:solidFill>
              </a:rPr>
              <a:t> _____________ </a:t>
            </a:r>
            <a:r>
              <a:rPr lang="en-US" sz="2400" dirty="0"/>
              <a:t>both discuss the topic of </a:t>
            </a:r>
            <a:r>
              <a:rPr lang="en-US" sz="2400" dirty="0">
                <a:solidFill>
                  <a:srgbClr val="FF0000"/>
                </a:solidFill>
              </a:rPr>
              <a:t>__________</a:t>
            </a:r>
            <a:r>
              <a:rPr lang="en-US" sz="2400" dirty="0"/>
              <a:t>. While they discuss the same topic, they do so in different ways and these differences tell the reader article's point of view. In </a:t>
            </a:r>
            <a:r>
              <a:rPr lang="en-US" sz="2400" dirty="0">
                <a:solidFill>
                  <a:srgbClr val="FF0000"/>
                </a:solidFill>
              </a:rPr>
              <a:t>__(article name)____, </a:t>
            </a:r>
            <a:r>
              <a:rPr lang="en-US" sz="2400" dirty="0"/>
              <a:t>the point of view is </a:t>
            </a:r>
            <a:r>
              <a:rPr lang="en-US" sz="2400" dirty="0">
                <a:solidFill>
                  <a:srgbClr val="FF0000"/>
                </a:solidFill>
              </a:rPr>
              <a:t>_________________</a:t>
            </a:r>
            <a:r>
              <a:rPr lang="en-US" sz="2400" dirty="0"/>
              <a:t>.  This can be seen in the text where it says </a:t>
            </a:r>
            <a:r>
              <a:rPr lang="en-US" sz="2400" dirty="0">
                <a:solidFill>
                  <a:srgbClr val="FF0000"/>
                </a:solidFill>
              </a:rPr>
              <a:t>___(quote)___________. </a:t>
            </a:r>
            <a:r>
              <a:rPr lang="en-US" sz="2400" dirty="0"/>
              <a:t>Based on this text evidence </a:t>
            </a:r>
            <a:r>
              <a:rPr lang="en-US" sz="2400" dirty="0">
                <a:solidFill>
                  <a:srgbClr val="FF0000"/>
                </a:solidFill>
              </a:rPr>
              <a:t>____(explanation/analysis)____. </a:t>
            </a:r>
            <a:r>
              <a:rPr lang="en-US" sz="2400" dirty="0"/>
              <a:t>This point of view is different than the author’s point of view in </a:t>
            </a:r>
            <a:r>
              <a:rPr lang="en-US" sz="2400" dirty="0">
                <a:solidFill>
                  <a:srgbClr val="FF0000"/>
                </a:solidFill>
              </a:rPr>
              <a:t>__(article name)_____. </a:t>
            </a:r>
            <a:r>
              <a:rPr lang="en-US" sz="2400" dirty="0"/>
              <a:t>The point of view in this second article is </a:t>
            </a:r>
            <a:r>
              <a:rPr lang="en-US" sz="2400" dirty="0">
                <a:solidFill>
                  <a:srgbClr val="FF0000"/>
                </a:solidFill>
              </a:rPr>
              <a:t>___________</a:t>
            </a:r>
            <a:r>
              <a:rPr lang="en-US" sz="2400" dirty="0"/>
              <a:t>.  According to the text </a:t>
            </a:r>
            <a:r>
              <a:rPr lang="en-US" sz="2400" dirty="0">
                <a:solidFill>
                  <a:srgbClr val="FF0000"/>
                </a:solidFill>
              </a:rPr>
              <a:t>__(quote)__. </a:t>
            </a:r>
            <a:r>
              <a:rPr lang="en-US" sz="2400" dirty="0"/>
              <a:t>This leads me to infer that </a:t>
            </a:r>
            <a:r>
              <a:rPr lang="en-US" sz="2400" dirty="0">
                <a:solidFill>
                  <a:srgbClr val="FF0000"/>
                </a:solidFill>
              </a:rPr>
              <a:t>___(explanation/analysis)_____.  </a:t>
            </a:r>
            <a:r>
              <a:rPr lang="en-US" sz="2400" dirty="0"/>
              <a:t>Ultimately, </a:t>
            </a:r>
            <a:r>
              <a:rPr lang="en-US" sz="2400" dirty="0">
                <a:solidFill>
                  <a:srgbClr val="FF0000"/>
                </a:solidFill>
              </a:rPr>
              <a:t>_______summarize analysis response____. </a:t>
            </a:r>
          </a:p>
          <a:p>
            <a:endParaRPr lang="en-US" dirty="0"/>
          </a:p>
        </p:txBody>
      </p:sp>
    </p:spTree>
    <p:extLst>
      <p:ext uri="{BB962C8B-B14F-4D97-AF65-F5344CB8AC3E}">
        <p14:creationId xmlns:p14="http://schemas.microsoft.com/office/powerpoint/2010/main" val="850957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729C5C-1B63-42E3-BD63-5B350C56C3AC}"/>
              </a:ext>
            </a:extLst>
          </p:cNvPr>
          <p:cNvSpPr>
            <a:spLocks noGrp="1"/>
          </p:cNvSpPr>
          <p:nvPr>
            <p:ph type="title"/>
          </p:nvPr>
        </p:nvSpPr>
        <p:spPr/>
        <p:txBody>
          <a:bodyPr>
            <a:normAutofit fontScale="90000"/>
          </a:bodyPr>
          <a:lstStyle/>
          <a:p>
            <a:r>
              <a:rPr lang="en-US" dirty="0"/>
              <a:t>Your Turn: </a:t>
            </a:r>
            <a:r>
              <a:rPr lang="en-US" sz="2800" dirty="0"/>
              <a:t>Explain the similarities and differences in each article’s point of view regarding violence in video games.</a:t>
            </a:r>
            <a:br>
              <a:rPr lang="en-US" sz="2800" dirty="0"/>
            </a:br>
            <a:endParaRPr lang="en-US" sz="2700" dirty="0"/>
          </a:p>
        </p:txBody>
      </p:sp>
      <p:sp>
        <p:nvSpPr>
          <p:cNvPr id="6" name="Content Placeholder 5">
            <a:extLst>
              <a:ext uri="{FF2B5EF4-FFF2-40B4-BE49-F238E27FC236}">
                <a16:creationId xmlns:a16="http://schemas.microsoft.com/office/drawing/2014/main" id="{A3FA759D-F0C7-4330-AE62-72031DBAE62E}"/>
              </a:ext>
            </a:extLst>
          </p:cNvPr>
          <p:cNvSpPr>
            <a:spLocks noGrp="1"/>
          </p:cNvSpPr>
          <p:nvPr>
            <p:ph idx="1"/>
          </p:nvPr>
        </p:nvSpPr>
        <p:spPr>
          <a:xfrm>
            <a:off x="677334" y="1930400"/>
            <a:ext cx="8596668" cy="4487861"/>
          </a:xfrm>
        </p:spPr>
        <p:txBody>
          <a:bodyPr>
            <a:normAutofit/>
          </a:bodyPr>
          <a:lstStyle/>
          <a:p>
            <a:pPr marL="0" indent="0">
              <a:buNone/>
            </a:pPr>
            <a:r>
              <a:rPr lang="en-US" sz="2400" dirty="0"/>
              <a:t>The articles </a:t>
            </a:r>
            <a:r>
              <a:rPr lang="en-US" sz="2400" dirty="0">
                <a:solidFill>
                  <a:srgbClr val="FF0000"/>
                </a:solidFill>
              </a:rPr>
              <a:t>_____________ </a:t>
            </a:r>
            <a:r>
              <a:rPr lang="en-US" sz="2400" dirty="0"/>
              <a:t>and</a:t>
            </a:r>
            <a:r>
              <a:rPr lang="en-US" sz="2400" dirty="0">
                <a:solidFill>
                  <a:srgbClr val="FF0000"/>
                </a:solidFill>
              </a:rPr>
              <a:t> _____________ </a:t>
            </a:r>
            <a:r>
              <a:rPr lang="en-US" sz="2400" dirty="0"/>
              <a:t>both discuss the topic of </a:t>
            </a:r>
            <a:r>
              <a:rPr lang="en-US" sz="2400" dirty="0">
                <a:solidFill>
                  <a:srgbClr val="FF0000"/>
                </a:solidFill>
              </a:rPr>
              <a:t>__________</a:t>
            </a:r>
            <a:r>
              <a:rPr lang="en-US" sz="2400" dirty="0"/>
              <a:t>. While they discuss the same topic, they do so in different ways and these differences tell the reader article's point of view. In </a:t>
            </a:r>
            <a:r>
              <a:rPr lang="en-US" sz="2400" dirty="0">
                <a:solidFill>
                  <a:srgbClr val="FF0000"/>
                </a:solidFill>
              </a:rPr>
              <a:t>__(article name)____, </a:t>
            </a:r>
            <a:r>
              <a:rPr lang="en-US" sz="2400" dirty="0"/>
              <a:t>the point of view is </a:t>
            </a:r>
            <a:r>
              <a:rPr lang="en-US" sz="2400" dirty="0">
                <a:solidFill>
                  <a:srgbClr val="FF0000"/>
                </a:solidFill>
              </a:rPr>
              <a:t>_________________</a:t>
            </a:r>
            <a:r>
              <a:rPr lang="en-US" sz="2400" dirty="0"/>
              <a:t>.  This can be seen in the text where it says </a:t>
            </a:r>
            <a:r>
              <a:rPr lang="en-US" sz="2400" dirty="0">
                <a:solidFill>
                  <a:srgbClr val="FF0000"/>
                </a:solidFill>
              </a:rPr>
              <a:t>___(quote)___________. </a:t>
            </a:r>
            <a:r>
              <a:rPr lang="en-US" sz="2400" dirty="0"/>
              <a:t>Based on this text evidence </a:t>
            </a:r>
            <a:r>
              <a:rPr lang="en-US" sz="2400" dirty="0">
                <a:solidFill>
                  <a:srgbClr val="FF0000"/>
                </a:solidFill>
              </a:rPr>
              <a:t>____(explanation/analysis)____. </a:t>
            </a:r>
            <a:r>
              <a:rPr lang="en-US" sz="2400" dirty="0"/>
              <a:t>This point of view is different than the author’s point of view in </a:t>
            </a:r>
            <a:r>
              <a:rPr lang="en-US" sz="2400" dirty="0">
                <a:solidFill>
                  <a:srgbClr val="FF0000"/>
                </a:solidFill>
              </a:rPr>
              <a:t>__(article name)_____. </a:t>
            </a:r>
            <a:r>
              <a:rPr lang="en-US" sz="2400" dirty="0"/>
              <a:t>The point of view in this second article is </a:t>
            </a:r>
            <a:r>
              <a:rPr lang="en-US" sz="2400" dirty="0">
                <a:solidFill>
                  <a:srgbClr val="FF0000"/>
                </a:solidFill>
              </a:rPr>
              <a:t>___________</a:t>
            </a:r>
            <a:r>
              <a:rPr lang="en-US" sz="2400" dirty="0"/>
              <a:t>.  According to the text </a:t>
            </a:r>
            <a:r>
              <a:rPr lang="en-US" sz="2400" dirty="0">
                <a:solidFill>
                  <a:srgbClr val="FF0000"/>
                </a:solidFill>
              </a:rPr>
              <a:t>__(quote)__. </a:t>
            </a:r>
            <a:r>
              <a:rPr lang="en-US" sz="2400" dirty="0"/>
              <a:t>This leads me to infer that </a:t>
            </a:r>
            <a:r>
              <a:rPr lang="en-US" sz="2400" dirty="0">
                <a:solidFill>
                  <a:srgbClr val="FF0000"/>
                </a:solidFill>
              </a:rPr>
              <a:t>___(explanation/analysis)_____.  </a:t>
            </a:r>
            <a:r>
              <a:rPr lang="en-US" sz="2400" dirty="0"/>
              <a:t>Ultimately, </a:t>
            </a:r>
            <a:r>
              <a:rPr lang="en-US" sz="2400" dirty="0">
                <a:solidFill>
                  <a:srgbClr val="FF0000"/>
                </a:solidFill>
              </a:rPr>
              <a:t>_______summarize analysis response____. </a:t>
            </a:r>
          </a:p>
        </p:txBody>
      </p:sp>
    </p:spTree>
    <p:extLst>
      <p:ext uri="{BB962C8B-B14F-4D97-AF65-F5344CB8AC3E}">
        <p14:creationId xmlns:p14="http://schemas.microsoft.com/office/powerpoint/2010/main" val="68432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7">
            <a:extLst>
              <a:ext uri="{FF2B5EF4-FFF2-40B4-BE49-F238E27FC236}">
                <a16:creationId xmlns:a16="http://schemas.microsoft.com/office/drawing/2014/main" id="{95AAE495-B145-4D20-A0BB-841ABC73F2E2}"/>
              </a:ext>
            </a:extLst>
          </p:cNvPr>
          <p:cNvPicPr>
            <a:picLocks noChangeAspect="1"/>
          </p:cNvPicPr>
          <p:nvPr/>
        </p:nvPicPr>
        <p:blipFill rotWithShape="1">
          <a:blip r:embed="rId2"/>
          <a:srcRect l="33596" r="13894" b="-2"/>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5" name="Title 4">
            <a:extLst>
              <a:ext uri="{FF2B5EF4-FFF2-40B4-BE49-F238E27FC236}">
                <a16:creationId xmlns:a16="http://schemas.microsoft.com/office/drawing/2014/main" id="{383DD1CD-214D-4B04-9D56-84BDCDFC53DE}"/>
              </a:ext>
            </a:extLst>
          </p:cNvPr>
          <p:cNvSpPr>
            <a:spLocks noGrp="1"/>
          </p:cNvSpPr>
          <p:nvPr>
            <p:ph type="title"/>
          </p:nvPr>
        </p:nvSpPr>
        <p:spPr>
          <a:xfrm>
            <a:off x="5533835" y="619759"/>
            <a:ext cx="3887839" cy="1155233"/>
          </a:xfrm>
        </p:spPr>
        <p:txBody>
          <a:bodyPr vert="horz" lIns="91440" tIns="45720" rIns="91440" bIns="45720" rtlCol="0" anchor="b">
            <a:normAutofit/>
          </a:bodyPr>
          <a:lstStyle/>
          <a:p>
            <a:pPr algn="r"/>
            <a:r>
              <a:rPr lang="en-US" sz="5400" dirty="0"/>
              <a:t>Reminders</a:t>
            </a:r>
          </a:p>
        </p:txBody>
      </p:sp>
      <p:sp>
        <p:nvSpPr>
          <p:cNvPr id="7" name="TextBox 6">
            <a:extLst>
              <a:ext uri="{FF2B5EF4-FFF2-40B4-BE49-F238E27FC236}">
                <a16:creationId xmlns:a16="http://schemas.microsoft.com/office/drawing/2014/main" id="{CEF285AD-0B07-4502-8A6A-8B94D3973E07}"/>
              </a:ext>
            </a:extLst>
          </p:cNvPr>
          <p:cNvSpPr txBox="1"/>
          <p:nvPr/>
        </p:nvSpPr>
        <p:spPr>
          <a:xfrm>
            <a:off x="5394959" y="1859280"/>
            <a:ext cx="4444365"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Read 30 minutes each night</a:t>
            </a:r>
          </a:p>
          <a:p>
            <a:pPr marL="285750" indent="-285750">
              <a:buFont typeface="Arial" panose="020B0604020202020204" pitchFamily="34" charset="0"/>
              <a:buChar char="•"/>
            </a:pPr>
            <a:r>
              <a:rPr lang="en-US" sz="2800" dirty="0"/>
              <a:t>USATestPrep Due 1/31/20</a:t>
            </a:r>
          </a:p>
          <a:p>
            <a:pPr marL="285750" indent="-285750">
              <a:buFont typeface="Arial" panose="020B0604020202020204" pitchFamily="34" charset="0"/>
              <a:buChar char="•"/>
            </a:pPr>
            <a:r>
              <a:rPr lang="en-US" sz="2800" dirty="0"/>
              <a:t>Help Session 1/30/20 Before School—8:15am </a:t>
            </a:r>
          </a:p>
          <a:p>
            <a:pPr marL="285750" indent="-285750">
              <a:buFont typeface="Arial" panose="020B0604020202020204" pitchFamily="34" charset="0"/>
              <a:buChar char="•"/>
            </a:pPr>
            <a:r>
              <a:rPr lang="en-US" sz="2800" dirty="0"/>
              <a:t>Theme Response Revisions Due 1/29/20</a:t>
            </a:r>
          </a:p>
        </p:txBody>
      </p:sp>
    </p:spTree>
    <p:extLst>
      <p:ext uri="{BB962C8B-B14F-4D97-AF65-F5344CB8AC3E}">
        <p14:creationId xmlns:p14="http://schemas.microsoft.com/office/powerpoint/2010/main" val="335138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A926E7-EF15-4B8C-92EA-23AD3C188BEB}"/>
              </a:ext>
            </a:extLst>
          </p:cNvPr>
          <p:cNvSpPr>
            <a:spLocks noGrp="1"/>
          </p:cNvSpPr>
          <p:nvPr>
            <p:ph type="title"/>
          </p:nvPr>
        </p:nvSpPr>
        <p:spPr/>
        <p:txBody>
          <a:bodyPr/>
          <a:lstStyle/>
          <a:p>
            <a:r>
              <a:rPr lang="en-US" dirty="0"/>
              <a:t>Warm Up: KWL Chart on Violence in Video Games</a:t>
            </a:r>
          </a:p>
        </p:txBody>
      </p:sp>
      <p:sp>
        <p:nvSpPr>
          <p:cNvPr id="5" name="Content Placeholder 4">
            <a:extLst>
              <a:ext uri="{FF2B5EF4-FFF2-40B4-BE49-F238E27FC236}">
                <a16:creationId xmlns:a16="http://schemas.microsoft.com/office/drawing/2014/main" id="{2D1AC26B-0D25-4828-B304-159B26414C2C}"/>
              </a:ext>
            </a:extLst>
          </p:cNvPr>
          <p:cNvSpPr>
            <a:spLocks noGrp="1"/>
          </p:cNvSpPr>
          <p:nvPr>
            <p:ph sz="half" idx="1"/>
          </p:nvPr>
        </p:nvSpPr>
        <p:spPr/>
        <p:txBody>
          <a:bodyPr>
            <a:normAutofit/>
          </a:bodyPr>
          <a:lstStyle/>
          <a:p>
            <a:r>
              <a:rPr lang="en-US" sz="2800" dirty="0"/>
              <a:t>In your composition book, draw a  KWL chart</a:t>
            </a:r>
          </a:p>
          <a:p>
            <a:r>
              <a:rPr lang="en-US" sz="2800" dirty="0"/>
              <a:t>Complete the K and W columns.</a:t>
            </a:r>
          </a:p>
        </p:txBody>
      </p:sp>
      <p:graphicFrame>
        <p:nvGraphicFramePr>
          <p:cNvPr id="7" name="Table 7">
            <a:extLst>
              <a:ext uri="{FF2B5EF4-FFF2-40B4-BE49-F238E27FC236}">
                <a16:creationId xmlns:a16="http://schemas.microsoft.com/office/drawing/2014/main" id="{787E59D8-2C11-4B57-AB15-387A91AA4151}"/>
              </a:ext>
            </a:extLst>
          </p:cNvPr>
          <p:cNvGraphicFramePr>
            <a:graphicFrameLocks noGrp="1"/>
          </p:cNvGraphicFramePr>
          <p:nvPr>
            <p:ph sz="half" idx="2"/>
            <p:extLst>
              <p:ext uri="{D42A27DB-BD31-4B8C-83A1-F6EECF244321}">
                <p14:modId xmlns:p14="http://schemas.microsoft.com/office/powerpoint/2010/main" val="1859573294"/>
              </p:ext>
            </p:extLst>
          </p:nvPr>
        </p:nvGraphicFramePr>
        <p:xfrm>
          <a:off x="4724400" y="1608138"/>
          <a:ext cx="4876801" cy="4568773"/>
        </p:xfrm>
        <a:graphic>
          <a:graphicData uri="http://schemas.openxmlformats.org/drawingml/2006/table">
            <a:tbl>
              <a:tblPr firstRow="1" bandRow="1">
                <a:tableStyleId>{5C22544A-7EE6-4342-B048-85BDC9FD1C3A}</a:tableStyleId>
              </a:tblPr>
              <a:tblGrid>
                <a:gridCol w="1564217">
                  <a:extLst>
                    <a:ext uri="{9D8B030D-6E8A-4147-A177-3AD203B41FA5}">
                      <a16:colId xmlns:a16="http://schemas.microsoft.com/office/drawing/2014/main" val="2256091312"/>
                    </a:ext>
                  </a:extLst>
                </a:gridCol>
                <a:gridCol w="1656292">
                  <a:extLst>
                    <a:ext uri="{9D8B030D-6E8A-4147-A177-3AD203B41FA5}">
                      <a16:colId xmlns:a16="http://schemas.microsoft.com/office/drawing/2014/main" val="4098947555"/>
                    </a:ext>
                  </a:extLst>
                </a:gridCol>
                <a:gridCol w="1656292">
                  <a:extLst>
                    <a:ext uri="{9D8B030D-6E8A-4147-A177-3AD203B41FA5}">
                      <a16:colId xmlns:a16="http://schemas.microsoft.com/office/drawing/2014/main" val="3792046508"/>
                    </a:ext>
                  </a:extLst>
                </a:gridCol>
              </a:tblGrid>
              <a:tr h="697813">
                <a:tc>
                  <a:txBody>
                    <a:bodyPr/>
                    <a:lstStyle/>
                    <a:p>
                      <a:pPr algn="ctr"/>
                      <a:r>
                        <a:rPr lang="en-US" sz="2400" dirty="0"/>
                        <a:t>K</a:t>
                      </a:r>
                    </a:p>
                  </a:txBody>
                  <a:tcPr/>
                </a:tc>
                <a:tc>
                  <a:txBody>
                    <a:bodyPr/>
                    <a:lstStyle/>
                    <a:p>
                      <a:pPr algn="ctr"/>
                      <a:r>
                        <a:rPr lang="en-US" sz="2400" dirty="0"/>
                        <a:t>W</a:t>
                      </a:r>
                    </a:p>
                  </a:txBody>
                  <a:tcPr/>
                </a:tc>
                <a:tc>
                  <a:txBody>
                    <a:bodyPr/>
                    <a:lstStyle/>
                    <a:p>
                      <a:pPr algn="ctr"/>
                      <a:r>
                        <a:rPr lang="en-US" sz="2400" dirty="0"/>
                        <a:t>L</a:t>
                      </a:r>
                    </a:p>
                  </a:txBody>
                  <a:tcPr/>
                </a:tc>
                <a:extLst>
                  <a:ext uri="{0D108BD9-81ED-4DB2-BD59-A6C34878D82A}">
                    <a16:rowId xmlns:a16="http://schemas.microsoft.com/office/drawing/2014/main" val="3138095295"/>
                  </a:ext>
                </a:extLst>
              </a:tr>
              <a:tr h="1065899">
                <a:tc>
                  <a:txBody>
                    <a:bodyPr/>
                    <a:lstStyle/>
                    <a:p>
                      <a:r>
                        <a:rPr lang="en-US" sz="2000" dirty="0"/>
                        <a:t>Know</a:t>
                      </a:r>
                    </a:p>
                    <a:p>
                      <a:r>
                        <a:rPr lang="en-US" sz="2000" dirty="0"/>
                        <a:t>(What I already know)</a:t>
                      </a:r>
                    </a:p>
                  </a:txBody>
                  <a:tcPr/>
                </a:tc>
                <a:tc>
                  <a:txBody>
                    <a:bodyPr/>
                    <a:lstStyle/>
                    <a:p>
                      <a:r>
                        <a:rPr lang="en-US" sz="2000" dirty="0"/>
                        <a:t>Want </a:t>
                      </a:r>
                    </a:p>
                    <a:p>
                      <a:r>
                        <a:rPr lang="en-US" sz="2000" dirty="0"/>
                        <a:t>(What I want to know)</a:t>
                      </a:r>
                    </a:p>
                  </a:txBody>
                  <a:tcPr/>
                </a:tc>
                <a:tc>
                  <a:txBody>
                    <a:bodyPr/>
                    <a:lstStyle/>
                    <a:p>
                      <a:r>
                        <a:rPr lang="en-US" sz="2000" dirty="0"/>
                        <a:t>Learn</a:t>
                      </a:r>
                    </a:p>
                    <a:p>
                      <a:r>
                        <a:rPr lang="en-US" sz="2000" dirty="0"/>
                        <a:t>(What I learned)</a:t>
                      </a:r>
                    </a:p>
                  </a:txBody>
                  <a:tcPr/>
                </a:tc>
                <a:extLst>
                  <a:ext uri="{0D108BD9-81ED-4DB2-BD59-A6C34878D82A}">
                    <a16:rowId xmlns:a16="http://schemas.microsoft.com/office/drawing/2014/main" val="2914618134"/>
                  </a:ext>
                </a:extLst>
              </a:tr>
              <a:tr h="697813">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00557850"/>
                  </a:ext>
                </a:extLst>
              </a:tr>
            </a:tbl>
          </a:graphicData>
        </a:graphic>
      </p:graphicFrame>
    </p:spTree>
    <p:extLst>
      <p:ext uri="{BB962C8B-B14F-4D97-AF65-F5344CB8AC3E}">
        <p14:creationId xmlns:p14="http://schemas.microsoft.com/office/powerpoint/2010/main" val="394016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1489-C3B0-4A7C-AC15-A7BDD155BD84}"/>
              </a:ext>
            </a:extLst>
          </p:cNvPr>
          <p:cNvSpPr>
            <a:spLocks noGrp="1"/>
          </p:cNvSpPr>
          <p:nvPr>
            <p:ph type="title"/>
          </p:nvPr>
        </p:nvSpPr>
        <p:spPr/>
        <p:txBody>
          <a:bodyPr/>
          <a:lstStyle/>
          <a:p>
            <a:r>
              <a:rPr lang="en-US" dirty="0"/>
              <a:t>Vocabulary: Which of these has a positive connotation? Negative?</a:t>
            </a:r>
          </a:p>
        </p:txBody>
      </p:sp>
      <p:sp>
        <p:nvSpPr>
          <p:cNvPr id="3" name="Content Placeholder 2">
            <a:extLst>
              <a:ext uri="{FF2B5EF4-FFF2-40B4-BE49-F238E27FC236}">
                <a16:creationId xmlns:a16="http://schemas.microsoft.com/office/drawing/2014/main" id="{1AFDD978-81CB-486F-A8C7-468AE7B55512}"/>
              </a:ext>
            </a:extLst>
          </p:cNvPr>
          <p:cNvSpPr>
            <a:spLocks noGrp="1"/>
          </p:cNvSpPr>
          <p:nvPr>
            <p:ph idx="1"/>
          </p:nvPr>
        </p:nvSpPr>
        <p:spPr/>
        <p:txBody>
          <a:bodyPr numCol="2">
            <a:normAutofit/>
          </a:bodyPr>
          <a:lstStyle/>
          <a:p>
            <a:r>
              <a:rPr lang="en-US" sz="3200" dirty="0"/>
              <a:t>essence, </a:t>
            </a:r>
          </a:p>
          <a:p>
            <a:r>
              <a:rPr lang="en-US" sz="3200" dirty="0"/>
              <a:t>unity, </a:t>
            </a:r>
          </a:p>
          <a:p>
            <a:r>
              <a:rPr lang="en-US" sz="3200" dirty="0"/>
              <a:t>inundated, </a:t>
            </a:r>
          </a:p>
          <a:p>
            <a:r>
              <a:rPr lang="en-US" sz="3200" dirty="0"/>
              <a:t>subliminal, </a:t>
            </a:r>
          </a:p>
          <a:p>
            <a:r>
              <a:rPr lang="en-US" sz="3200" dirty="0"/>
              <a:t>fundamental, </a:t>
            </a:r>
          </a:p>
          <a:p>
            <a:r>
              <a:rPr lang="en-US" sz="3200" dirty="0"/>
              <a:t>tarnish, </a:t>
            </a:r>
          </a:p>
          <a:p>
            <a:r>
              <a:rPr lang="en-US" sz="3200" dirty="0"/>
              <a:t>vague, </a:t>
            </a:r>
          </a:p>
          <a:p>
            <a:r>
              <a:rPr lang="en-US" sz="3200" dirty="0"/>
              <a:t>assumption, </a:t>
            </a:r>
          </a:p>
          <a:p>
            <a:r>
              <a:rPr lang="en-US" sz="3200" dirty="0"/>
              <a:t>benign, </a:t>
            </a:r>
          </a:p>
          <a:p>
            <a:r>
              <a:rPr lang="en-US" sz="3200" dirty="0"/>
              <a:t>mitigate, </a:t>
            </a:r>
          </a:p>
          <a:p>
            <a:r>
              <a:rPr lang="en-US" sz="3200" dirty="0"/>
              <a:t>concur</a:t>
            </a:r>
          </a:p>
        </p:txBody>
      </p:sp>
    </p:spTree>
    <p:extLst>
      <p:ext uri="{BB962C8B-B14F-4D97-AF65-F5344CB8AC3E}">
        <p14:creationId xmlns:p14="http://schemas.microsoft.com/office/powerpoint/2010/main" val="117968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1489-C3B0-4A7C-AC15-A7BDD155BD84}"/>
              </a:ext>
            </a:extLst>
          </p:cNvPr>
          <p:cNvSpPr>
            <a:spLocks noGrp="1"/>
          </p:cNvSpPr>
          <p:nvPr>
            <p:ph type="title"/>
          </p:nvPr>
        </p:nvSpPr>
        <p:spPr/>
        <p:txBody>
          <a:bodyPr/>
          <a:lstStyle/>
          <a:p>
            <a:r>
              <a:rPr lang="en-US" dirty="0"/>
              <a:t>Vocabulary: Definition Match 1</a:t>
            </a:r>
          </a:p>
        </p:txBody>
      </p:sp>
      <p:sp>
        <p:nvSpPr>
          <p:cNvPr id="3" name="Content Placeholder 2">
            <a:extLst>
              <a:ext uri="{FF2B5EF4-FFF2-40B4-BE49-F238E27FC236}">
                <a16:creationId xmlns:a16="http://schemas.microsoft.com/office/drawing/2014/main" id="{1AFDD978-81CB-486F-A8C7-468AE7B55512}"/>
              </a:ext>
            </a:extLst>
          </p:cNvPr>
          <p:cNvSpPr>
            <a:spLocks noGrp="1"/>
          </p:cNvSpPr>
          <p:nvPr>
            <p:ph idx="1"/>
          </p:nvPr>
        </p:nvSpPr>
        <p:spPr/>
        <p:txBody>
          <a:bodyPr numCol="2">
            <a:normAutofit/>
          </a:bodyPr>
          <a:lstStyle/>
          <a:p>
            <a:pPr marL="514350" indent="-514350">
              <a:buFont typeface="+mj-lt"/>
              <a:buAutoNum type="arabicPeriod"/>
            </a:pPr>
            <a:r>
              <a:rPr lang="en-US" sz="3200" dirty="0"/>
              <a:t>essence, </a:t>
            </a:r>
          </a:p>
          <a:p>
            <a:pPr marL="514350" indent="-514350">
              <a:buFont typeface="+mj-lt"/>
              <a:buAutoNum type="arabicPeriod"/>
            </a:pPr>
            <a:r>
              <a:rPr lang="en-US" sz="3200" dirty="0"/>
              <a:t>unity, </a:t>
            </a:r>
          </a:p>
          <a:p>
            <a:pPr marL="514350" indent="-514350">
              <a:buFont typeface="+mj-lt"/>
              <a:buAutoNum type="arabicPeriod"/>
            </a:pPr>
            <a:r>
              <a:rPr lang="en-US" sz="3200" dirty="0"/>
              <a:t>inundated, </a:t>
            </a:r>
          </a:p>
          <a:p>
            <a:pPr marL="514350" indent="-514350">
              <a:buFont typeface="+mj-lt"/>
              <a:buAutoNum type="arabicPeriod"/>
            </a:pPr>
            <a:r>
              <a:rPr lang="en-US" sz="3200" dirty="0"/>
              <a:t>subliminal, </a:t>
            </a:r>
          </a:p>
          <a:p>
            <a:pPr marL="514350" indent="-514350">
              <a:buFont typeface="+mj-lt"/>
              <a:buAutoNum type="arabicPeriod"/>
            </a:pPr>
            <a:r>
              <a:rPr lang="en-US" sz="3200" dirty="0"/>
              <a:t>fundamental, </a:t>
            </a:r>
          </a:p>
          <a:p>
            <a:pPr marL="514350" indent="-514350">
              <a:buFont typeface="+mj-lt"/>
              <a:buAutoNum type="arabicPeriod"/>
            </a:pPr>
            <a:r>
              <a:rPr lang="en-US" sz="3200" dirty="0"/>
              <a:t>tarnish, 	</a:t>
            </a:r>
          </a:p>
          <a:p>
            <a:pPr marL="514350" indent="-514350">
              <a:buFont typeface="+mj-lt"/>
              <a:buAutoNum type="arabicPeriod"/>
            </a:pPr>
            <a:r>
              <a:rPr lang="en-US" sz="3200" dirty="0"/>
              <a:t>Together</a:t>
            </a:r>
          </a:p>
          <a:p>
            <a:pPr marL="514350" indent="-514350">
              <a:buFont typeface="+mj-lt"/>
              <a:buAutoNum type="arabicPeriod"/>
            </a:pPr>
            <a:r>
              <a:rPr lang="en-US" sz="3200" dirty="0"/>
              <a:t>Basic/foundational</a:t>
            </a:r>
          </a:p>
          <a:p>
            <a:pPr marL="514350" indent="-514350">
              <a:buFont typeface="+mj-lt"/>
              <a:buAutoNum type="arabicPeriod"/>
            </a:pPr>
            <a:r>
              <a:rPr lang="en-US" sz="3200" dirty="0"/>
              <a:t>Core</a:t>
            </a:r>
          </a:p>
          <a:p>
            <a:pPr marL="514350" indent="-514350">
              <a:buFont typeface="+mj-lt"/>
              <a:buAutoNum type="arabicPeriod"/>
            </a:pPr>
            <a:r>
              <a:rPr lang="en-US" sz="3200" dirty="0" err="1"/>
              <a:t>Overwhelemed</a:t>
            </a:r>
            <a:endParaRPr lang="en-US" sz="3200" dirty="0"/>
          </a:p>
          <a:p>
            <a:pPr marL="514350" indent="-514350">
              <a:buFont typeface="+mj-lt"/>
              <a:buAutoNum type="arabicPeriod"/>
            </a:pPr>
            <a:r>
              <a:rPr lang="en-US" sz="3200" dirty="0"/>
              <a:t>Dull/damage</a:t>
            </a:r>
          </a:p>
          <a:p>
            <a:pPr marL="514350" indent="-514350">
              <a:buFont typeface="+mj-lt"/>
              <a:buAutoNum type="arabicPeriod"/>
            </a:pPr>
            <a:r>
              <a:rPr lang="en-US" sz="3200" dirty="0"/>
              <a:t>Hidden</a:t>
            </a:r>
          </a:p>
        </p:txBody>
      </p:sp>
    </p:spTree>
    <p:extLst>
      <p:ext uri="{BB962C8B-B14F-4D97-AF65-F5344CB8AC3E}">
        <p14:creationId xmlns:p14="http://schemas.microsoft.com/office/powerpoint/2010/main" val="331368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1489-C3B0-4A7C-AC15-A7BDD155BD84}"/>
              </a:ext>
            </a:extLst>
          </p:cNvPr>
          <p:cNvSpPr>
            <a:spLocks noGrp="1"/>
          </p:cNvSpPr>
          <p:nvPr>
            <p:ph type="title"/>
          </p:nvPr>
        </p:nvSpPr>
        <p:spPr/>
        <p:txBody>
          <a:bodyPr/>
          <a:lstStyle/>
          <a:p>
            <a:r>
              <a:rPr lang="en-US" dirty="0"/>
              <a:t>Vocabulary: Definition Match 2</a:t>
            </a:r>
          </a:p>
        </p:txBody>
      </p:sp>
      <p:sp>
        <p:nvSpPr>
          <p:cNvPr id="3" name="Content Placeholder 2">
            <a:extLst>
              <a:ext uri="{FF2B5EF4-FFF2-40B4-BE49-F238E27FC236}">
                <a16:creationId xmlns:a16="http://schemas.microsoft.com/office/drawing/2014/main" id="{1AFDD978-81CB-486F-A8C7-468AE7B55512}"/>
              </a:ext>
            </a:extLst>
          </p:cNvPr>
          <p:cNvSpPr>
            <a:spLocks noGrp="1"/>
          </p:cNvSpPr>
          <p:nvPr>
            <p:ph idx="1"/>
          </p:nvPr>
        </p:nvSpPr>
        <p:spPr/>
        <p:txBody>
          <a:bodyPr numCol="2">
            <a:normAutofit/>
          </a:bodyPr>
          <a:lstStyle/>
          <a:p>
            <a:pPr marL="514350" indent="-514350">
              <a:buFont typeface="+mj-lt"/>
              <a:buAutoNum type="arabicPeriod"/>
            </a:pPr>
            <a:r>
              <a:rPr lang="en-US" sz="3200" dirty="0"/>
              <a:t>vague, </a:t>
            </a:r>
          </a:p>
          <a:p>
            <a:pPr marL="514350" indent="-514350">
              <a:buFont typeface="+mj-lt"/>
              <a:buAutoNum type="arabicPeriod"/>
            </a:pPr>
            <a:r>
              <a:rPr lang="en-US" sz="3200" dirty="0"/>
              <a:t>assumption, </a:t>
            </a:r>
          </a:p>
          <a:p>
            <a:pPr marL="514350" indent="-514350">
              <a:buFont typeface="+mj-lt"/>
              <a:buAutoNum type="arabicPeriod"/>
            </a:pPr>
            <a:r>
              <a:rPr lang="en-US" sz="3200" dirty="0"/>
              <a:t>benign, </a:t>
            </a:r>
          </a:p>
          <a:p>
            <a:pPr marL="514350" indent="-514350">
              <a:buFont typeface="+mj-lt"/>
              <a:buAutoNum type="arabicPeriod"/>
            </a:pPr>
            <a:r>
              <a:rPr lang="en-US" sz="3200" dirty="0"/>
              <a:t>mitigate, </a:t>
            </a:r>
          </a:p>
          <a:p>
            <a:pPr marL="514350" indent="-514350">
              <a:buFont typeface="+mj-lt"/>
              <a:buAutoNum type="arabicPeriod"/>
            </a:pPr>
            <a:r>
              <a:rPr lang="en-US" sz="3200" dirty="0"/>
              <a:t>concur,</a:t>
            </a:r>
          </a:p>
          <a:p>
            <a:pPr marL="514350" indent="-514350">
              <a:buFont typeface="+mj-lt"/>
              <a:buAutoNum type="arabicPeriod"/>
            </a:pPr>
            <a:endParaRPr lang="en-US" sz="3200" dirty="0"/>
          </a:p>
          <a:p>
            <a:pPr marL="514350" indent="-514350">
              <a:buFont typeface="+mj-lt"/>
              <a:buAutoNum type="arabicPeriod"/>
            </a:pPr>
            <a:r>
              <a:rPr lang="en-US" sz="3200" dirty="0"/>
              <a:t>Agree</a:t>
            </a:r>
          </a:p>
          <a:p>
            <a:pPr marL="514350" indent="-514350">
              <a:buFont typeface="+mj-lt"/>
              <a:buAutoNum type="arabicPeriod"/>
            </a:pPr>
            <a:r>
              <a:rPr lang="en-US" sz="3200" dirty="0"/>
              <a:t>Belief</a:t>
            </a:r>
          </a:p>
          <a:p>
            <a:pPr marL="514350" indent="-514350">
              <a:buFont typeface="+mj-lt"/>
              <a:buAutoNum type="arabicPeriod"/>
            </a:pPr>
            <a:r>
              <a:rPr lang="en-US" sz="3200" dirty="0"/>
              <a:t>Reduce</a:t>
            </a:r>
          </a:p>
          <a:p>
            <a:pPr marL="514350" indent="-514350">
              <a:buFont typeface="+mj-lt"/>
              <a:buAutoNum type="arabicPeriod"/>
            </a:pPr>
            <a:r>
              <a:rPr lang="en-US" sz="3200" dirty="0"/>
              <a:t>Nonspecific</a:t>
            </a:r>
          </a:p>
          <a:p>
            <a:pPr marL="514350" indent="-514350">
              <a:buFont typeface="+mj-lt"/>
              <a:buAutoNum type="arabicPeriod"/>
            </a:pPr>
            <a:r>
              <a:rPr lang="en-US" sz="3200" dirty="0"/>
              <a:t>Not harmful</a:t>
            </a:r>
          </a:p>
          <a:p>
            <a:pPr marL="514350" indent="-514350">
              <a:buFont typeface="+mj-lt"/>
              <a:buAutoNum type="arabicPeriod"/>
            </a:pPr>
            <a:endParaRPr lang="en-US" sz="3200" dirty="0"/>
          </a:p>
        </p:txBody>
      </p:sp>
    </p:spTree>
    <p:extLst>
      <p:ext uri="{BB962C8B-B14F-4D97-AF65-F5344CB8AC3E}">
        <p14:creationId xmlns:p14="http://schemas.microsoft.com/office/powerpoint/2010/main" val="133799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3359C-FC6F-4162-842B-64E274633B36}"/>
              </a:ext>
            </a:extLst>
          </p:cNvPr>
          <p:cNvSpPr>
            <a:spLocks noGrp="1"/>
          </p:cNvSpPr>
          <p:nvPr>
            <p:ph type="title"/>
          </p:nvPr>
        </p:nvSpPr>
        <p:spPr>
          <a:xfrm>
            <a:off x="677334" y="609600"/>
            <a:ext cx="8596668" cy="1320800"/>
          </a:xfrm>
        </p:spPr>
        <p:txBody>
          <a:bodyPr anchor="t">
            <a:normAutofit/>
          </a:bodyPr>
          <a:lstStyle/>
          <a:p>
            <a:r>
              <a:rPr lang="en-US" dirty="0"/>
              <a:t>Failure to Ban Video Games</a:t>
            </a:r>
          </a:p>
        </p:txBody>
      </p:sp>
      <p:sp>
        <p:nvSpPr>
          <p:cNvPr id="3" name="Content Placeholder 2">
            <a:extLst>
              <a:ext uri="{FF2B5EF4-FFF2-40B4-BE49-F238E27FC236}">
                <a16:creationId xmlns:a16="http://schemas.microsoft.com/office/drawing/2014/main" id="{5F20EA80-C44F-47CC-A772-2BC4EAB50967}"/>
              </a:ext>
            </a:extLst>
          </p:cNvPr>
          <p:cNvSpPr>
            <a:spLocks noGrp="1"/>
          </p:cNvSpPr>
          <p:nvPr>
            <p:ph idx="1"/>
          </p:nvPr>
        </p:nvSpPr>
        <p:spPr>
          <a:xfrm>
            <a:off x="677334" y="2160589"/>
            <a:ext cx="5220430" cy="4554535"/>
          </a:xfrm>
        </p:spPr>
        <p:txBody>
          <a:bodyPr>
            <a:normAutofit/>
          </a:bodyPr>
          <a:lstStyle/>
          <a:p>
            <a:r>
              <a:rPr lang="en-US" sz="2000" dirty="0"/>
              <a:t>P 154 in Springboard</a:t>
            </a:r>
          </a:p>
          <a:p>
            <a:pPr marL="0" indent="0">
              <a:buNone/>
            </a:pPr>
            <a:r>
              <a:rPr lang="en-US" sz="2000" dirty="0"/>
              <a:t>We will popcorn read the article.</a:t>
            </a:r>
          </a:p>
          <a:p>
            <a:r>
              <a:rPr lang="en-US" sz="2000" dirty="0"/>
              <a:t>Write a summary statement (About_______ Point______) in the margin for each paragraph. </a:t>
            </a:r>
          </a:p>
          <a:p>
            <a:r>
              <a:rPr lang="en-US" sz="2000" dirty="0"/>
              <a:t>Remember…</a:t>
            </a:r>
          </a:p>
          <a:p>
            <a:pPr lvl="1"/>
            <a:r>
              <a:rPr lang="en-US" sz="2000" dirty="0"/>
              <a:t>Read with a pencil in hand and annotate the text</a:t>
            </a:r>
          </a:p>
          <a:p>
            <a:pPr lvl="1"/>
            <a:r>
              <a:rPr lang="en-US" sz="2000" dirty="0"/>
              <a:t>Track and read along as your peers read aloud</a:t>
            </a:r>
          </a:p>
          <a:p>
            <a:pPr marL="0" indent="0">
              <a:buNone/>
            </a:pPr>
            <a:endParaRPr lang="en-US" dirty="0"/>
          </a:p>
          <a:p>
            <a:endParaRPr lang="en-US" dirty="0"/>
          </a:p>
        </p:txBody>
      </p:sp>
      <p:pic>
        <p:nvPicPr>
          <p:cNvPr id="1026" name="Picture 2" descr="Image result for reading eyes clipart">
            <a:extLst>
              <a:ext uri="{FF2B5EF4-FFF2-40B4-BE49-F238E27FC236}">
                <a16:creationId xmlns:a16="http://schemas.microsoft.com/office/drawing/2014/main" id="{E586D942-07A2-4E83-BEED-83B60D27525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87417" y="2159000"/>
            <a:ext cx="3145536" cy="3524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088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502</TotalTime>
  <Words>1569</Words>
  <Application>Microsoft Office PowerPoint</Application>
  <PresentationFormat>Widescreen</PresentationFormat>
  <Paragraphs>292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Trebuchet MS</vt:lpstr>
      <vt:lpstr>Wingdings 3</vt:lpstr>
      <vt:lpstr>Facet</vt:lpstr>
      <vt:lpstr>Violent Video Games Paired Text</vt:lpstr>
      <vt:lpstr>Independent Reading 10 Minutes</vt:lpstr>
      <vt:lpstr>Tuesday January 28th  </vt:lpstr>
      <vt:lpstr>Reminders</vt:lpstr>
      <vt:lpstr>Warm Up: KWL Chart on Violence in Video Games</vt:lpstr>
      <vt:lpstr>Vocabulary: Which of these has a positive connotation? Negative?</vt:lpstr>
      <vt:lpstr>Vocabulary: Definition Match 1</vt:lpstr>
      <vt:lpstr>Vocabulary: Definition Match 2</vt:lpstr>
      <vt:lpstr>Failure to Ban Video Games</vt:lpstr>
      <vt:lpstr>Failure to Ban Video Games</vt:lpstr>
      <vt:lpstr>Closing: KWL Chart on Violence in Video Games</vt:lpstr>
      <vt:lpstr>Independent Reading 10 Minutes</vt:lpstr>
      <vt:lpstr>Wednesday January 29th  </vt:lpstr>
      <vt:lpstr>Reminders</vt:lpstr>
      <vt:lpstr>Opening: Update the KWL chart from yesterday</vt:lpstr>
      <vt:lpstr>Ethos, Pathos, Logos: Persuasive Appeals in Advertisements, Speeches, and Essays</vt:lpstr>
      <vt:lpstr>Article 1 Rewind</vt:lpstr>
      <vt:lpstr>It’s Perverse, but It’s Also Pretend</vt:lpstr>
      <vt:lpstr>It’s Perverse, but It’s Also Pretend</vt:lpstr>
      <vt:lpstr>TWO Acronym for Paired Text Analysis</vt:lpstr>
      <vt:lpstr>Closing: KWL Chart on Violence in Video Games</vt:lpstr>
      <vt:lpstr>Independent Reading 10 Minutes</vt:lpstr>
      <vt:lpstr>Thursday January 29th  </vt:lpstr>
      <vt:lpstr>Reminders</vt:lpstr>
      <vt:lpstr>Warm Up: Think, Pair, Share</vt:lpstr>
      <vt:lpstr>TWO Acronym for Paired Text Analysis</vt:lpstr>
      <vt:lpstr>What constructed response format will we use to answer the following question?</vt:lpstr>
      <vt:lpstr>Crafting a Constructed Response: Compare and Contrast TWO articles</vt:lpstr>
      <vt:lpstr>Explain the similarities and differences in each article’s point of view regarding violence in video games.</vt:lpstr>
      <vt:lpstr>Explain the similarities and differences in each article’s point of view regarding violence in video games.</vt:lpstr>
      <vt:lpstr>Explain the similarities and differences in each article’s point of view regarding violence in video games.</vt:lpstr>
      <vt:lpstr>Explain the similarities and differences in each article’s point of view regarding violence in video games.</vt:lpstr>
      <vt:lpstr>Compare and Contrast Response Sentence Frames</vt:lpstr>
      <vt:lpstr>Your Turn: Explain the similarities and differences in each article’s point of view regarding violence in video games.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Violent Video Games Paired Text</dc:title>
  <dc:creator>Jamie Hayes</dc:creator>
  <cp:lastModifiedBy>Jamie Hayes</cp:lastModifiedBy>
  <cp:revision>10</cp:revision>
  <dcterms:created xsi:type="dcterms:W3CDTF">2020-01-28T10:17:37Z</dcterms:created>
  <dcterms:modified xsi:type="dcterms:W3CDTF">2020-01-31T17:12:44Z</dcterms:modified>
</cp:coreProperties>
</file>