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7" r:id="rId4"/>
    <p:sldId id="260" r:id="rId5"/>
    <p:sldId id="261" r:id="rId6"/>
    <p:sldId id="262" r:id="rId7"/>
    <p:sldId id="263" r:id="rId8"/>
    <p:sldId id="259" r:id="rId9"/>
    <p:sldId id="264" r:id="rId10"/>
    <p:sldId id="268" r:id="rId11"/>
    <p:sldId id="265" r:id="rId12"/>
    <p:sldId id="266"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8/13/2017</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Welcome to Seventh Grade Language Arts</a:t>
            </a:r>
          </a:p>
        </p:txBody>
      </p:sp>
      <p:sp>
        <p:nvSpPr>
          <p:cNvPr id="3" name="Subtitle 2"/>
          <p:cNvSpPr>
            <a:spLocks noGrp="1"/>
          </p:cNvSpPr>
          <p:nvPr>
            <p:ph type="subTitle" idx="1"/>
          </p:nvPr>
        </p:nvSpPr>
        <p:spPr/>
        <p:txBody>
          <a:bodyPr/>
          <a:lstStyle/>
          <a:p>
            <a:r>
              <a:rPr lang="en-US" dirty="0"/>
              <a:t>Mrs. Hayes and Ms. </a:t>
            </a:r>
            <a:r>
              <a:rPr lang="en-US" dirty="0" err="1"/>
              <a:t>jEAN</a:t>
            </a:r>
            <a:r>
              <a:rPr lang="en-US" dirty="0"/>
              <a:t>: Classroom AIR procedures 7/29/17</a:t>
            </a:r>
          </a:p>
        </p:txBody>
      </p:sp>
    </p:spTree>
    <p:extLst>
      <p:ext uri="{BB962C8B-B14F-4D97-AF65-F5344CB8AC3E}">
        <p14:creationId xmlns:p14="http://schemas.microsoft.com/office/powerpoint/2010/main" val="523327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4512-6A1C-4511-AE66-9F6CBDAF3E97}"/>
              </a:ext>
            </a:extLst>
          </p:cNvPr>
          <p:cNvSpPr>
            <a:spLocks noGrp="1"/>
          </p:cNvSpPr>
          <p:nvPr>
            <p:ph type="title"/>
          </p:nvPr>
        </p:nvSpPr>
        <p:spPr/>
        <p:txBody>
          <a:bodyPr/>
          <a:lstStyle/>
          <a:p>
            <a:r>
              <a:rPr lang="en-US" dirty="0"/>
              <a:t>Class Arrival and Dismissal</a:t>
            </a:r>
          </a:p>
        </p:txBody>
      </p:sp>
      <p:sp>
        <p:nvSpPr>
          <p:cNvPr id="3" name="Content Placeholder 2">
            <a:extLst>
              <a:ext uri="{FF2B5EF4-FFF2-40B4-BE49-F238E27FC236}">
                <a16:creationId xmlns:a16="http://schemas.microsoft.com/office/drawing/2014/main" id="{63001D83-91EC-4B77-A338-6249E83E4CC6}"/>
              </a:ext>
            </a:extLst>
          </p:cNvPr>
          <p:cNvSpPr>
            <a:spLocks noGrp="1"/>
          </p:cNvSpPr>
          <p:nvPr>
            <p:ph idx="1"/>
          </p:nvPr>
        </p:nvSpPr>
        <p:spPr/>
        <p:txBody>
          <a:bodyPr>
            <a:noAutofit/>
          </a:bodyPr>
          <a:lstStyle/>
          <a:p>
            <a:pPr marL="0" indent="0">
              <a:buNone/>
            </a:pPr>
            <a:r>
              <a:rPr lang="en-US" sz="2800" dirty="0"/>
              <a:t>Arrival</a:t>
            </a:r>
          </a:p>
          <a:p>
            <a:r>
              <a:rPr lang="en-US" sz="2800" dirty="0"/>
              <a:t>I will wait in a line by the lockers between Mrs. Hayes’s and Ms. Jean’s rooms until the teacher is ready for me to enter the classroom. </a:t>
            </a:r>
          </a:p>
          <a:p>
            <a:r>
              <a:rPr lang="en-US" sz="2800" dirty="0"/>
              <a:t>I will begin my warm up as soon as I am in my desk ready to work. </a:t>
            </a:r>
          </a:p>
          <a:p>
            <a:pPr marL="0" indent="0">
              <a:buNone/>
            </a:pPr>
            <a:r>
              <a:rPr lang="en-US" sz="2800" dirty="0"/>
              <a:t>Dismissal</a:t>
            </a:r>
          </a:p>
          <a:p>
            <a:r>
              <a:rPr lang="en-US" sz="2800" dirty="0"/>
              <a:t>Mrs. Hayes and Ms. Jean dismiss the class, not the bell; I will remain in my seat until a teacher calls my group to dismiss.  </a:t>
            </a:r>
          </a:p>
          <a:p>
            <a:r>
              <a:rPr lang="en-US" sz="2800" dirty="0"/>
              <a:t>I will make sure my area is clean before I leave. </a:t>
            </a:r>
          </a:p>
        </p:txBody>
      </p:sp>
    </p:spTree>
    <p:extLst>
      <p:ext uri="{BB962C8B-B14F-4D97-AF65-F5344CB8AC3E}">
        <p14:creationId xmlns:p14="http://schemas.microsoft.com/office/powerpoint/2010/main" val="3431617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9BA0-B6CE-4CE7-993A-5085B65FF758}"/>
              </a:ext>
            </a:extLst>
          </p:cNvPr>
          <p:cNvSpPr>
            <a:spLocks noGrp="1"/>
          </p:cNvSpPr>
          <p:nvPr>
            <p:ph type="title"/>
          </p:nvPr>
        </p:nvSpPr>
        <p:spPr/>
        <p:txBody>
          <a:bodyPr/>
          <a:lstStyle/>
          <a:p>
            <a:r>
              <a:rPr lang="en-US" dirty="0"/>
              <a:t>Cooper Cash</a:t>
            </a:r>
          </a:p>
        </p:txBody>
      </p:sp>
      <p:sp>
        <p:nvSpPr>
          <p:cNvPr id="3" name="Content Placeholder 2">
            <a:extLst>
              <a:ext uri="{FF2B5EF4-FFF2-40B4-BE49-F238E27FC236}">
                <a16:creationId xmlns:a16="http://schemas.microsoft.com/office/drawing/2014/main" id="{D6580457-7839-4AA3-8642-5AED63971EE7}"/>
              </a:ext>
            </a:extLst>
          </p:cNvPr>
          <p:cNvSpPr>
            <a:spLocks noGrp="1"/>
          </p:cNvSpPr>
          <p:nvPr>
            <p:ph idx="1"/>
          </p:nvPr>
        </p:nvSpPr>
        <p:spPr/>
        <p:txBody>
          <a:bodyPr/>
          <a:lstStyle/>
          <a:p>
            <a:pPr marL="0" indent="0">
              <a:buNone/>
            </a:pPr>
            <a:r>
              <a:rPr lang="en-US" sz="2800" dirty="0"/>
              <a:t>We will have the opportunity to earn Cooper Cash for following the Cooper and Classroom AIR expectations.</a:t>
            </a:r>
          </a:p>
          <a:p>
            <a:pPr marL="0" indent="0">
              <a:buNone/>
            </a:pPr>
            <a:endParaRPr lang="en-US" sz="2800" dirty="0"/>
          </a:p>
          <a:p>
            <a:pPr marL="0" indent="0">
              <a:buNone/>
            </a:pPr>
            <a:r>
              <a:rPr lang="en-US" sz="2800" dirty="0"/>
              <a:t>We can redeem our Cooper Cash for in class items and privileges, use them at the PBIS store, or purchase items on PBIS reward days. </a:t>
            </a:r>
          </a:p>
          <a:p>
            <a:pPr marL="0" indent="0">
              <a:buNone/>
            </a:pPr>
            <a:endParaRPr lang="en-US" dirty="0"/>
          </a:p>
        </p:txBody>
      </p:sp>
    </p:spTree>
    <p:extLst>
      <p:ext uri="{BB962C8B-B14F-4D97-AF65-F5344CB8AC3E}">
        <p14:creationId xmlns:p14="http://schemas.microsoft.com/office/powerpoint/2010/main" val="2399489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59BA0-B6CE-4CE7-993A-5085B65FF758}"/>
              </a:ext>
            </a:extLst>
          </p:cNvPr>
          <p:cNvSpPr>
            <a:spLocks noGrp="1"/>
          </p:cNvSpPr>
          <p:nvPr>
            <p:ph type="title"/>
          </p:nvPr>
        </p:nvSpPr>
        <p:spPr/>
        <p:txBody>
          <a:bodyPr/>
          <a:lstStyle/>
          <a:p>
            <a:r>
              <a:rPr lang="en-US" dirty="0"/>
              <a:t>Cooper Cash In Class</a:t>
            </a:r>
          </a:p>
        </p:txBody>
      </p:sp>
      <p:sp>
        <p:nvSpPr>
          <p:cNvPr id="3" name="Content Placeholder 2">
            <a:extLst>
              <a:ext uri="{FF2B5EF4-FFF2-40B4-BE49-F238E27FC236}">
                <a16:creationId xmlns:a16="http://schemas.microsoft.com/office/drawing/2014/main" id="{D6580457-7839-4AA3-8642-5AED63971EE7}"/>
              </a:ext>
            </a:extLst>
          </p:cNvPr>
          <p:cNvSpPr>
            <a:spLocks noGrp="1"/>
          </p:cNvSpPr>
          <p:nvPr>
            <p:ph idx="1"/>
          </p:nvPr>
        </p:nvSpPr>
        <p:spPr/>
        <p:txBody>
          <a:bodyPr>
            <a:normAutofit lnSpcReduction="10000"/>
          </a:bodyPr>
          <a:lstStyle/>
          <a:p>
            <a:pPr marL="0" indent="0">
              <a:buNone/>
            </a:pPr>
            <a:r>
              <a:rPr lang="en-US" sz="2800" dirty="0"/>
              <a:t>I can use Cooper Cash to:</a:t>
            </a:r>
          </a:p>
          <a:p>
            <a:r>
              <a:rPr lang="en-US" sz="2800" dirty="0"/>
              <a:t>Purchase: </a:t>
            </a:r>
          </a:p>
          <a:p>
            <a:pPr lvl="1"/>
            <a:r>
              <a:rPr lang="en-US" sz="2600" dirty="0"/>
              <a:t>Pencil-1 cooper cash</a:t>
            </a:r>
          </a:p>
          <a:p>
            <a:pPr lvl="1"/>
            <a:r>
              <a:rPr lang="en-US" sz="2600" dirty="0"/>
              <a:t>Mechanical pencil-2 cooper cash</a:t>
            </a:r>
          </a:p>
          <a:p>
            <a:pPr lvl="1"/>
            <a:r>
              <a:rPr lang="en-US" sz="2600" dirty="0"/>
              <a:t>Pen-2 cooper cash</a:t>
            </a:r>
          </a:p>
          <a:p>
            <a:pPr lvl="1"/>
            <a:r>
              <a:rPr lang="en-US" sz="2600" dirty="0"/>
              <a:t>Independent Reading Day Privileges (we will discuss these on Friday)</a:t>
            </a:r>
          </a:p>
          <a:p>
            <a:r>
              <a:rPr lang="en-US" sz="2800" dirty="0"/>
              <a:t>Charge my phone- 3 Cooper Cash</a:t>
            </a:r>
          </a:p>
          <a:p>
            <a:pPr marL="0" indent="0">
              <a:buNone/>
            </a:pPr>
            <a:endParaRPr lang="en-US" dirty="0"/>
          </a:p>
        </p:txBody>
      </p:sp>
    </p:spTree>
    <p:extLst>
      <p:ext uri="{BB962C8B-B14F-4D97-AF65-F5344CB8AC3E}">
        <p14:creationId xmlns:p14="http://schemas.microsoft.com/office/powerpoint/2010/main" val="4165980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0E03-BAE3-4C12-B8B3-2661AB26BEA7}"/>
              </a:ext>
            </a:extLst>
          </p:cNvPr>
          <p:cNvSpPr>
            <a:spLocks noGrp="1"/>
          </p:cNvSpPr>
          <p:nvPr>
            <p:ph type="title"/>
          </p:nvPr>
        </p:nvSpPr>
        <p:spPr/>
        <p:txBody>
          <a:bodyPr>
            <a:normAutofit fontScale="90000"/>
          </a:bodyPr>
          <a:lstStyle/>
          <a:p>
            <a:r>
              <a:rPr lang="en-US" dirty="0"/>
              <a:t>Classroom Discipline Plan- Minor Behavior Issues </a:t>
            </a:r>
            <a:r>
              <a:rPr lang="en-US" sz="2700" dirty="0"/>
              <a:t>(talking out, making noise, classroom disruption, walking around in the middle of class, not sitting in assigned seat) </a:t>
            </a:r>
            <a:endParaRPr lang="en-US" dirty="0"/>
          </a:p>
        </p:txBody>
      </p:sp>
      <p:sp>
        <p:nvSpPr>
          <p:cNvPr id="3" name="Content Placeholder 2">
            <a:extLst>
              <a:ext uri="{FF2B5EF4-FFF2-40B4-BE49-F238E27FC236}">
                <a16:creationId xmlns:a16="http://schemas.microsoft.com/office/drawing/2014/main" id="{40748CAC-E3F7-4523-BA90-E852699CAF91}"/>
              </a:ext>
            </a:extLst>
          </p:cNvPr>
          <p:cNvSpPr>
            <a:spLocks noGrp="1"/>
          </p:cNvSpPr>
          <p:nvPr>
            <p:ph idx="1"/>
          </p:nvPr>
        </p:nvSpPr>
        <p:spPr/>
        <p:txBody>
          <a:bodyPr>
            <a:normAutofit fontScale="85000" lnSpcReduction="10000"/>
          </a:bodyPr>
          <a:lstStyle/>
          <a:p>
            <a:pPr lvl="0"/>
            <a:r>
              <a:rPr lang="en-US" sz="2400" dirty="0"/>
              <a:t>Student receives a verbal warning to stop an inappropriate minor behavior.</a:t>
            </a:r>
          </a:p>
          <a:p>
            <a:pPr lvl="0"/>
            <a:r>
              <a:rPr lang="en-US" sz="2400" dirty="0"/>
              <a:t>If behavior continues, student’s name is written on the board under “Warning”.</a:t>
            </a:r>
          </a:p>
          <a:p>
            <a:pPr lvl="0"/>
            <a:r>
              <a:rPr lang="en-US" sz="2400" dirty="0"/>
              <a:t>If behavior still continues, student’s name is written on the board under “Silent Lunch” and student has been assigned to sit silently without electronics at the end of table 4 during the next lunch time. </a:t>
            </a:r>
          </a:p>
          <a:p>
            <a:pPr lvl="0"/>
            <a:r>
              <a:rPr lang="en-US" sz="2400" dirty="0"/>
              <a:t>If behavior continues, student’s name is written on the board under “Detention” and student will have to serve a school wide detention one Thursday before or after school.</a:t>
            </a:r>
          </a:p>
          <a:p>
            <a:pPr lvl="0"/>
            <a:r>
              <a:rPr lang="en-US" sz="2400" dirty="0"/>
              <a:t>Students who have chronic minor behavior issues resulting in multiple silent lunches will progress to automatic detentions after warnings.  If behavior persists,  the student will receive an office referral for continuing to disrupt the class. </a:t>
            </a:r>
          </a:p>
          <a:p>
            <a:endParaRPr lang="en-US" dirty="0"/>
          </a:p>
        </p:txBody>
      </p:sp>
    </p:spTree>
    <p:extLst>
      <p:ext uri="{BB962C8B-B14F-4D97-AF65-F5344CB8AC3E}">
        <p14:creationId xmlns:p14="http://schemas.microsoft.com/office/powerpoint/2010/main" val="2856487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0D672-6976-4037-B958-B8EFBCB827B6}"/>
              </a:ext>
            </a:extLst>
          </p:cNvPr>
          <p:cNvSpPr>
            <a:spLocks noGrp="1"/>
          </p:cNvSpPr>
          <p:nvPr>
            <p:ph type="title"/>
          </p:nvPr>
        </p:nvSpPr>
        <p:spPr/>
        <p:txBody>
          <a:bodyPr>
            <a:normAutofit fontScale="90000"/>
          </a:bodyPr>
          <a:lstStyle/>
          <a:p>
            <a:r>
              <a:rPr lang="en-US" dirty="0"/>
              <a:t>Classroom Discipline Plan-Major Behavior Issues </a:t>
            </a:r>
            <a:br>
              <a:rPr lang="en-US" dirty="0"/>
            </a:br>
            <a:r>
              <a:rPr lang="en-US" dirty="0"/>
              <a:t>(profanity, preparing to fight, fighting, etc.).</a:t>
            </a:r>
            <a:br>
              <a:rPr lang="en-US" dirty="0"/>
            </a:br>
            <a:endParaRPr lang="en-US" dirty="0"/>
          </a:p>
        </p:txBody>
      </p:sp>
      <p:sp>
        <p:nvSpPr>
          <p:cNvPr id="3" name="Content Placeholder 2">
            <a:extLst>
              <a:ext uri="{FF2B5EF4-FFF2-40B4-BE49-F238E27FC236}">
                <a16:creationId xmlns:a16="http://schemas.microsoft.com/office/drawing/2014/main" id="{28993A34-D8B0-49F4-B0A2-C93CE186BE2F}"/>
              </a:ext>
            </a:extLst>
          </p:cNvPr>
          <p:cNvSpPr>
            <a:spLocks noGrp="1"/>
          </p:cNvSpPr>
          <p:nvPr>
            <p:ph idx="1"/>
          </p:nvPr>
        </p:nvSpPr>
        <p:spPr/>
        <p:txBody>
          <a:bodyPr>
            <a:normAutofit/>
          </a:bodyPr>
          <a:lstStyle/>
          <a:p>
            <a:r>
              <a:rPr lang="en-US" sz="2800" dirty="0"/>
              <a:t>Students who demonstrate major behavior issues in class will be addressed per the school wide behavior system.  </a:t>
            </a:r>
          </a:p>
          <a:p>
            <a:r>
              <a:rPr lang="en-US" sz="2800" dirty="0"/>
              <a:t>Depending on the severity of the major behavior issue, the student will receive an automatic detention, an office referral, or have an administrator called to remove the student from the classroom and receive an office referral. </a:t>
            </a:r>
          </a:p>
        </p:txBody>
      </p:sp>
    </p:spTree>
    <p:extLst>
      <p:ext uri="{BB962C8B-B14F-4D97-AF65-F5344CB8AC3E}">
        <p14:creationId xmlns:p14="http://schemas.microsoft.com/office/powerpoint/2010/main" val="2670458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p:txBody>
          <a:bodyPr>
            <a:normAutofit/>
          </a:bodyPr>
          <a:lstStyle/>
          <a:p>
            <a:pPr marL="0" indent="0">
              <a:buNone/>
            </a:pPr>
            <a:r>
              <a:rPr lang="en-US" sz="3600" dirty="0"/>
              <a:t>Cooper students need AIR to survive:</a:t>
            </a:r>
          </a:p>
          <a:p>
            <a:r>
              <a:rPr lang="en-US" sz="3600" dirty="0"/>
              <a:t>Accountability</a:t>
            </a:r>
          </a:p>
          <a:p>
            <a:r>
              <a:rPr lang="en-US" sz="3600" dirty="0"/>
              <a:t>Integrity</a:t>
            </a:r>
          </a:p>
          <a:p>
            <a:r>
              <a:rPr lang="en-US" sz="3600" dirty="0"/>
              <a:t>Respect</a:t>
            </a:r>
            <a:endParaRPr lang="en-US" dirty="0"/>
          </a:p>
        </p:txBody>
      </p:sp>
    </p:spTree>
    <p:extLst>
      <p:ext uri="{BB962C8B-B14F-4D97-AF65-F5344CB8AC3E}">
        <p14:creationId xmlns:p14="http://schemas.microsoft.com/office/powerpoint/2010/main" val="345278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p:txBody>
          <a:bodyPr>
            <a:normAutofit/>
          </a:bodyPr>
          <a:lstStyle/>
          <a:p>
            <a:pPr marL="0" indent="0">
              <a:buNone/>
            </a:pPr>
            <a:r>
              <a:rPr lang="en-US" sz="3600" dirty="0"/>
              <a:t>We Will Be On Time</a:t>
            </a:r>
          </a:p>
          <a:p>
            <a:r>
              <a:rPr lang="en-US" sz="3600" dirty="0"/>
              <a:t>Be in seat working on the Warm Up when the bell rings</a:t>
            </a:r>
          </a:p>
          <a:p>
            <a:r>
              <a:rPr lang="en-US" sz="3600" dirty="0"/>
              <a:t>Be marked tardy if we are not in class when the bell rings unless we have a pass</a:t>
            </a:r>
          </a:p>
          <a:p>
            <a:endParaRPr lang="en-US" dirty="0"/>
          </a:p>
        </p:txBody>
      </p:sp>
    </p:spTree>
    <p:extLst>
      <p:ext uri="{BB962C8B-B14F-4D97-AF65-F5344CB8AC3E}">
        <p14:creationId xmlns:p14="http://schemas.microsoft.com/office/powerpoint/2010/main" val="2793107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p:txBody>
          <a:bodyPr>
            <a:normAutofit fontScale="92500" lnSpcReduction="10000"/>
          </a:bodyPr>
          <a:lstStyle/>
          <a:p>
            <a:pPr marL="0" indent="0">
              <a:buNone/>
            </a:pPr>
            <a:r>
              <a:rPr lang="en-US" sz="3600" dirty="0"/>
              <a:t>We Will Be Prepared</a:t>
            </a:r>
          </a:p>
          <a:p>
            <a:r>
              <a:rPr lang="en-US" sz="3600" dirty="0"/>
              <a:t>Sharpen your pencil before class or during independent work session</a:t>
            </a:r>
          </a:p>
          <a:p>
            <a:r>
              <a:rPr lang="en-US" sz="3600" dirty="0"/>
              <a:t>Always have a writing utensil</a:t>
            </a:r>
          </a:p>
          <a:p>
            <a:r>
              <a:rPr lang="en-US" sz="3600" dirty="0"/>
              <a:t>Always have our agendas</a:t>
            </a:r>
          </a:p>
          <a:p>
            <a:r>
              <a:rPr lang="en-US" sz="3600" dirty="0"/>
              <a:t>Bring the needed materials to class </a:t>
            </a:r>
          </a:p>
          <a:p>
            <a:endParaRPr lang="en-US" dirty="0"/>
          </a:p>
        </p:txBody>
      </p:sp>
    </p:spTree>
    <p:extLst>
      <p:ext uri="{BB962C8B-B14F-4D97-AF65-F5344CB8AC3E}">
        <p14:creationId xmlns:p14="http://schemas.microsoft.com/office/powerpoint/2010/main" val="204706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p:txBody>
          <a:bodyPr>
            <a:normAutofit fontScale="85000" lnSpcReduction="20000"/>
          </a:bodyPr>
          <a:lstStyle/>
          <a:p>
            <a:pPr marL="0" indent="0">
              <a:buNone/>
            </a:pPr>
            <a:r>
              <a:rPr lang="en-US" sz="3600" dirty="0"/>
              <a:t>We Will Be Productive</a:t>
            </a:r>
          </a:p>
          <a:p>
            <a:r>
              <a:rPr lang="en-US" sz="3600" dirty="0"/>
              <a:t>Keep cell phones away unless we are using them for class</a:t>
            </a:r>
          </a:p>
          <a:p>
            <a:r>
              <a:rPr lang="en-US" sz="3600" dirty="0"/>
              <a:t>Keep materials for other classes or not needed for the lesson away during class</a:t>
            </a:r>
          </a:p>
          <a:p>
            <a:r>
              <a:rPr lang="en-US" sz="3600" dirty="0"/>
              <a:t>Only eat or drink in homeroom unless it is part of a class celebration</a:t>
            </a:r>
          </a:p>
          <a:p>
            <a:r>
              <a:rPr lang="en-US" sz="3600" dirty="0"/>
              <a:t>Only bring water with a lid to class</a:t>
            </a:r>
          </a:p>
          <a:p>
            <a:endParaRPr lang="en-US" dirty="0"/>
          </a:p>
        </p:txBody>
      </p:sp>
    </p:spTree>
    <p:extLst>
      <p:ext uri="{BB962C8B-B14F-4D97-AF65-F5344CB8AC3E}">
        <p14:creationId xmlns:p14="http://schemas.microsoft.com/office/powerpoint/2010/main" val="226036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a:xfrm>
            <a:off x="685801" y="1815548"/>
            <a:ext cx="10131425" cy="4890052"/>
          </a:xfrm>
        </p:spPr>
        <p:txBody>
          <a:bodyPr>
            <a:noAutofit/>
          </a:bodyPr>
          <a:lstStyle/>
          <a:p>
            <a:pPr marL="0" indent="0">
              <a:buNone/>
            </a:pPr>
            <a:r>
              <a:rPr lang="en-US" sz="2800" dirty="0"/>
              <a:t>We Will Be Respectful</a:t>
            </a:r>
          </a:p>
          <a:p>
            <a:r>
              <a:rPr lang="en-US" sz="2800" dirty="0"/>
              <a:t>Keep cell phones away unless we are using them for class</a:t>
            </a:r>
          </a:p>
          <a:p>
            <a:r>
              <a:rPr lang="en-US" sz="2800" dirty="0"/>
              <a:t>Speak kindly to one another</a:t>
            </a:r>
          </a:p>
          <a:p>
            <a:r>
              <a:rPr lang="en-US" sz="2800" dirty="0"/>
              <a:t>Raise our hands when we want to speak in class</a:t>
            </a:r>
          </a:p>
          <a:p>
            <a:r>
              <a:rPr lang="en-US" sz="2800" dirty="0"/>
              <a:t>Throw our trash (including used gum) in the trashcan at the end of class</a:t>
            </a:r>
          </a:p>
          <a:p>
            <a:pPr lvl="1"/>
            <a:r>
              <a:rPr lang="en-US" sz="2800" dirty="0"/>
              <a:t>We can chew gum in class as long as we keep the desks and floors clean of sticky gum messes. </a:t>
            </a:r>
          </a:p>
          <a:p>
            <a:pPr lvl="1"/>
            <a:r>
              <a:rPr lang="en-US" sz="2800" dirty="0"/>
              <a:t>Also, we must bring our own gum—we will not trade or pass gum in class. </a:t>
            </a:r>
          </a:p>
        </p:txBody>
      </p:sp>
    </p:spTree>
    <p:extLst>
      <p:ext uri="{BB962C8B-B14F-4D97-AF65-F5344CB8AC3E}">
        <p14:creationId xmlns:p14="http://schemas.microsoft.com/office/powerpoint/2010/main" val="2123112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AIR Procedures for ELA</a:t>
            </a:r>
          </a:p>
        </p:txBody>
      </p:sp>
      <p:sp>
        <p:nvSpPr>
          <p:cNvPr id="3" name="Content Placeholder 2"/>
          <p:cNvSpPr>
            <a:spLocks noGrp="1"/>
          </p:cNvSpPr>
          <p:nvPr>
            <p:ph idx="1"/>
          </p:nvPr>
        </p:nvSpPr>
        <p:spPr>
          <a:xfrm>
            <a:off x="685801" y="2065867"/>
            <a:ext cx="10131425" cy="3725333"/>
          </a:xfrm>
        </p:spPr>
        <p:txBody>
          <a:bodyPr>
            <a:noAutofit/>
          </a:bodyPr>
          <a:lstStyle/>
          <a:p>
            <a:pPr marL="0" indent="0">
              <a:buNone/>
            </a:pPr>
            <a:r>
              <a:rPr lang="en-US" sz="3200" dirty="0"/>
              <a:t>We Will Be Appropriately Dressed</a:t>
            </a:r>
          </a:p>
          <a:p>
            <a:r>
              <a:rPr lang="en-US" sz="3200" dirty="0"/>
              <a:t>Wearing a school approved uniform (including jacket)</a:t>
            </a:r>
          </a:p>
          <a:p>
            <a:r>
              <a:rPr lang="en-US" sz="3200" dirty="0"/>
              <a:t>Leaving our hats in our lockers</a:t>
            </a:r>
          </a:p>
          <a:p>
            <a:r>
              <a:rPr lang="en-US" sz="3200" dirty="0"/>
              <a:t>Wearing clothes that cover us from shoulders to knees on dress down days</a:t>
            </a:r>
          </a:p>
          <a:p>
            <a:r>
              <a:rPr lang="en-US" sz="3200" dirty="0"/>
              <a:t>Wearing clothes on dress down days that have school appropriate pictures and words</a:t>
            </a:r>
          </a:p>
        </p:txBody>
      </p:sp>
    </p:spTree>
    <p:extLst>
      <p:ext uri="{BB962C8B-B14F-4D97-AF65-F5344CB8AC3E}">
        <p14:creationId xmlns:p14="http://schemas.microsoft.com/office/powerpoint/2010/main" val="3846991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Restroom passes </a:t>
            </a:r>
          </a:p>
        </p:txBody>
      </p:sp>
      <p:sp>
        <p:nvSpPr>
          <p:cNvPr id="3" name="Content Placeholder 2"/>
          <p:cNvSpPr>
            <a:spLocks noGrp="1"/>
          </p:cNvSpPr>
          <p:nvPr>
            <p:ph idx="1"/>
          </p:nvPr>
        </p:nvSpPr>
        <p:spPr/>
        <p:txBody>
          <a:bodyPr>
            <a:normAutofit fontScale="92500" lnSpcReduction="10000"/>
          </a:bodyPr>
          <a:lstStyle/>
          <a:p>
            <a:pPr marL="0" indent="0">
              <a:buNone/>
            </a:pPr>
            <a:r>
              <a:rPr lang="en-US" sz="3200" dirty="0"/>
              <a:t>Restroom Passes will only be given if….</a:t>
            </a:r>
          </a:p>
          <a:p>
            <a:r>
              <a:rPr lang="en-US" sz="3200" dirty="0"/>
              <a:t>You have an agenda—RR passes will only be written in a school agenda</a:t>
            </a:r>
          </a:p>
          <a:p>
            <a:r>
              <a:rPr lang="en-US" sz="3200" dirty="0"/>
              <a:t>It is an emergency</a:t>
            </a:r>
          </a:p>
          <a:p>
            <a:r>
              <a:rPr lang="en-US" sz="3200" dirty="0"/>
              <a:t>During independent work period</a:t>
            </a:r>
          </a:p>
          <a:p>
            <a:r>
              <a:rPr lang="en-US" sz="3200" dirty="0"/>
              <a:t>It is AFTER the first 10 minutes of class and BEFORE the last 10 minutes of class</a:t>
            </a:r>
          </a:p>
          <a:p>
            <a:endParaRPr lang="en-US" dirty="0"/>
          </a:p>
        </p:txBody>
      </p:sp>
    </p:spTree>
    <p:extLst>
      <p:ext uri="{BB962C8B-B14F-4D97-AF65-F5344CB8AC3E}">
        <p14:creationId xmlns:p14="http://schemas.microsoft.com/office/powerpoint/2010/main" val="406196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Restroom passes </a:t>
            </a:r>
            <a:r>
              <a:rPr lang="en-US" dirty="0" err="1"/>
              <a:t>cONTINUED</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Restroom Passes will only be given if….</a:t>
            </a:r>
          </a:p>
          <a:p>
            <a:r>
              <a:rPr lang="en-US" sz="2800" dirty="0"/>
              <a:t>It is before 4pm</a:t>
            </a:r>
          </a:p>
          <a:p>
            <a:r>
              <a:rPr lang="en-US" sz="2800" dirty="0"/>
              <a:t>It has been more than 30 minutes since homeroom or lunch</a:t>
            </a:r>
          </a:p>
          <a:p>
            <a:pPr lvl="1"/>
            <a:r>
              <a:rPr lang="en-US" sz="2800" dirty="0"/>
              <a:t>Students in 1</a:t>
            </a:r>
            <a:r>
              <a:rPr lang="en-US" sz="2800" baseline="30000" dirty="0"/>
              <a:t>st</a:t>
            </a:r>
            <a:r>
              <a:rPr lang="en-US" sz="2800" dirty="0"/>
              <a:t> period should use the restroom before school/during homeroom.</a:t>
            </a:r>
          </a:p>
          <a:p>
            <a:pPr lvl="1"/>
            <a:r>
              <a:rPr lang="en-US" sz="2800" dirty="0"/>
              <a:t>Students in 3</a:t>
            </a:r>
            <a:r>
              <a:rPr lang="en-US" sz="2800" baseline="30000" dirty="0"/>
              <a:t>rd</a:t>
            </a:r>
            <a:r>
              <a:rPr lang="en-US" sz="2800" dirty="0"/>
              <a:t> period should use the restroom during lunch.</a:t>
            </a:r>
          </a:p>
          <a:p>
            <a:endParaRPr lang="en-US" dirty="0"/>
          </a:p>
        </p:txBody>
      </p:sp>
    </p:spTree>
    <p:extLst>
      <p:ext uri="{BB962C8B-B14F-4D97-AF65-F5344CB8AC3E}">
        <p14:creationId xmlns:p14="http://schemas.microsoft.com/office/powerpoint/2010/main" val="968508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141</TotalTime>
  <Words>814</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Celestial</vt:lpstr>
      <vt:lpstr>Welcome to Seventh Grade Language Arts</vt:lpstr>
      <vt:lpstr>AIR Procedures for ELA</vt:lpstr>
      <vt:lpstr>AIR Procedures for ELA</vt:lpstr>
      <vt:lpstr>AIR Procedures for ELA</vt:lpstr>
      <vt:lpstr>AIR Procedures for ELA</vt:lpstr>
      <vt:lpstr>AIR Procedures for ELA</vt:lpstr>
      <vt:lpstr>AIR Procedures for ELA</vt:lpstr>
      <vt:lpstr>Restroom passes </vt:lpstr>
      <vt:lpstr>Restroom passes cONTINUED</vt:lpstr>
      <vt:lpstr>Class Arrival and Dismissal</vt:lpstr>
      <vt:lpstr>Cooper Cash</vt:lpstr>
      <vt:lpstr>Cooper Cash In Class</vt:lpstr>
      <vt:lpstr>Classroom Discipline Plan- Minor Behavior Issues (talking out, making noise, classroom disruption, walking around in the middle of class, not sitting in assigned seat) </vt:lpstr>
      <vt:lpstr>Classroom Discipline Plan-Major Behavior Issues  (profanity, preparing to fight, fighting, etc.). </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Hayes</dc:creator>
  <cp:lastModifiedBy>Jamie</cp:lastModifiedBy>
  <cp:revision>16</cp:revision>
  <dcterms:created xsi:type="dcterms:W3CDTF">2016-07-31T23:19:09Z</dcterms:created>
  <dcterms:modified xsi:type="dcterms:W3CDTF">2017-08-13T16:22:59Z</dcterms:modified>
</cp:coreProperties>
</file>